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65" r:id="rId2"/>
    <p:sldId id="256" r:id="rId3"/>
    <p:sldId id="266" r:id="rId4"/>
    <p:sldId id="383" r:id="rId5"/>
    <p:sldId id="598" r:id="rId6"/>
    <p:sldId id="600" r:id="rId7"/>
    <p:sldId id="601" r:id="rId8"/>
    <p:sldId id="652" r:id="rId9"/>
    <p:sldId id="602" r:id="rId10"/>
    <p:sldId id="603" r:id="rId11"/>
    <p:sldId id="604" r:id="rId12"/>
    <p:sldId id="653" r:id="rId13"/>
    <p:sldId id="605" r:id="rId14"/>
    <p:sldId id="606" r:id="rId15"/>
    <p:sldId id="607" r:id="rId16"/>
    <p:sldId id="608" r:id="rId17"/>
    <p:sldId id="609" r:id="rId18"/>
    <p:sldId id="610" r:id="rId19"/>
    <p:sldId id="611" r:id="rId20"/>
    <p:sldId id="612" r:id="rId21"/>
    <p:sldId id="613" r:id="rId22"/>
    <p:sldId id="614" r:id="rId23"/>
    <p:sldId id="615" r:id="rId24"/>
    <p:sldId id="616" r:id="rId25"/>
    <p:sldId id="617" r:id="rId26"/>
    <p:sldId id="654" r:id="rId27"/>
    <p:sldId id="618" r:id="rId28"/>
    <p:sldId id="619" r:id="rId29"/>
    <p:sldId id="655" r:id="rId30"/>
    <p:sldId id="656" r:id="rId31"/>
    <p:sldId id="620" r:id="rId32"/>
    <p:sldId id="621" r:id="rId33"/>
    <p:sldId id="657" r:id="rId34"/>
    <p:sldId id="622" r:id="rId35"/>
    <p:sldId id="623" r:id="rId36"/>
    <p:sldId id="624" r:id="rId37"/>
    <p:sldId id="625" r:id="rId38"/>
    <p:sldId id="626" r:id="rId39"/>
    <p:sldId id="627" r:id="rId40"/>
    <p:sldId id="628" r:id="rId41"/>
    <p:sldId id="629" r:id="rId42"/>
    <p:sldId id="630" r:id="rId43"/>
    <p:sldId id="658" r:id="rId44"/>
    <p:sldId id="631" r:id="rId45"/>
    <p:sldId id="659" r:id="rId46"/>
    <p:sldId id="632" r:id="rId47"/>
    <p:sldId id="634" r:id="rId48"/>
    <p:sldId id="660" r:id="rId49"/>
    <p:sldId id="635" r:id="rId50"/>
    <p:sldId id="636" r:id="rId51"/>
    <p:sldId id="637" r:id="rId52"/>
    <p:sldId id="638" r:id="rId53"/>
    <p:sldId id="661" r:id="rId54"/>
    <p:sldId id="639" r:id="rId55"/>
    <p:sldId id="640" r:id="rId56"/>
    <p:sldId id="641" r:id="rId57"/>
    <p:sldId id="662" r:id="rId58"/>
    <p:sldId id="643" r:id="rId59"/>
    <p:sldId id="644" r:id="rId60"/>
    <p:sldId id="645" r:id="rId61"/>
    <p:sldId id="642" r:id="rId62"/>
    <p:sldId id="647" r:id="rId63"/>
    <p:sldId id="663" r:id="rId64"/>
    <p:sldId id="648" r:id="rId65"/>
    <p:sldId id="649" r:id="rId66"/>
    <p:sldId id="650" r:id="rId67"/>
    <p:sldId id="651" r:id="rId68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8DC4"/>
    <a:srgbClr val="3F6EA7"/>
    <a:srgbClr val="3C609A"/>
    <a:srgbClr val="345284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8898" autoAdjust="0"/>
  </p:normalViewPr>
  <p:slideViewPr>
    <p:cSldViewPr>
      <p:cViewPr varScale="1">
        <p:scale>
          <a:sx n="73" d="100"/>
          <a:sy n="73" d="100"/>
        </p:scale>
        <p:origin x="1314" y="78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2018-01-16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6F0AE-7B65-4C9A-8729-A5D1A0ABE57B}" type="datetimeFigureOut">
              <a:rPr lang="ko-KR" altLang="en-US" smtClean="0"/>
              <a:pPr/>
              <a:t>2018-01-16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72E7F-A2FE-4F50-A94D-8786A43CAC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8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517232"/>
            <a:ext cx="9144000" cy="13407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23528" y="558924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494903"/>
            <a:ext cx="1702710" cy="25193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6852" y="4222823"/>
            <a:ext cx="5607348" cy="11791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69552" y="186025"/>
            <a:ext cx="4295775" cy="4591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69552" y="186025"/>
            <a:ext cx="4295775" cy="4591050"/>
          </a:xfrm>
          <a:prstGeom prst="rect">
            <a:avLst/>
          </a:prstGeom>
        </p:spPr>
      </p:pic>
      <p:sp>
        <p:nvSpPr>
          <p:cNvPr id="8" name="직사각형 6"/>
          <p:cNvSpPr/>
          <p:nvPr userDrawn="1"/>
        </p:nvSpPr>
        <p:spPr>
          <a:xfrm>
            <a:off x="-1" y="6163792"/>
            <a:ext cx="9144001" cy="6942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1238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2500584" y="1340768"/>
            <a:ext cx="5095752" cy="2520280"/>
          </a:xfrm>
        </p:spPr>
        <p:txBody>
          <a:bodyPr/>
          <a:lstStyle>
            <a:lvl1pPr algn="l">
              <a:defRPr sz="5400" b="1" i="1" baseline="0">
                <a:solidFill>
                  <a:schemeClr val="accent6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Thank you.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6852" y="4222823"/>
            <a:ext cx="5607348" cy="1179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0542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단계별로 배우는 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안드로이드 프로그래밍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2018-01-16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6" r:id="rId6"/>
    <p:sldLayoutId id="2147483685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옵션 메뉴 ▶ 코드 정의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en-US" altLang="ko-KR" dirty="0" err="1"/>
              <a:t>MenuItem</a:t>
            </a:r>
            <a:r>
              <a:rPr lang="en-US" altLang="ko-KR" dirty="0"/>
              <a:t> </a:t>
            </a:r>
            <a:r>
              <a:rPr lang="ko-KR" altLang="en-US" dirty="0" smtClean="0"/>
              <a:t>클래스의 </a:t>
            </a:r>
            <a:r>
              <a:rPr lang="ko-KR" altLang="en-US" dirty="0"/>
              <a:t>핵심 메서드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2126890"/>
            <a:ext cx="74199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5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옵션 메뉴 ▶ 코드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en-US" altLang="ko-KR" dirty="0" err="1"/>
              <a:t>onCreateOptionsMenu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</a:t>
            </a:r>
            <a:r>
              <a:rPr lang="en-US" altLang="ko-KR" dirty="0" err="1"/>
              <a:t>onOptionsItemSelected</a:t>
            </a:r>
            <a:r>
              <a:rPr lang="en-US" altLang="ko-KR" dirty="0"/>
              <a:t>( )</a:t>
            </a:r>
            <a:r>
              <a:rPr lang="ko-KR" altLang="en-US" dirty="0"/>
              <a:t>를 추가하고 </a:t>
            </a:r>
            <a:r>
              <a:rPr lang="ko-KR" altLang="en-US" dirty="0" smtClean="0"/>
              <a:t>코드 </a:t>
            </a:r>
            <a:r>
              <a:rPr lang="ko-KR" altLang="en-US" dirty="0"/>
              <a:t>작성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5247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08231" y="2589199"/>
            <a:ext cx="7267460" cy="4284650"/>
            <a:chOff x="695709" y="3487117"/>
            <a:chExt cx="7267460" cy="42846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709" y="3487117"/>
              <a:ext cx="7248525" cy="15906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t="-1" b="43352"/>
            <a:stretch/>
          </p:blipFill>
          <p:spPr>
            <a:xfrm>
              <a:off x="743219" y="4971329"/>
              <a:ext cx="7219950" cy="2800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21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옵션 메뉴 ▶ 코드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en-US" altLang="ko-KR" dirty="0" err="1"/>
              <a:t>onCreateOptionsMenu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</a:t>
            </a:r>
            <a:r>
              <a:rPr lang="en-US" altLang="ko-KR" dirty="0" err="1"/>
              <a:t>onOptionsItemSelected</a:t>
            </a:r>
            <a:r>
              <a:rPr lang="en-US" altLang="ko-KR" dirty="0"/>
              <a:t>( )</a:t>
            </a:r>
            <a:r>
              <a:rPr lang="ko-KR" altLang="en-US" dirty="0"/>
              <a:t>를 추가하고 </a:t>
            </a:r>
            <a:r>
              <a:rPr lang="ko-KR" altLang="en-US" dirty="0" smtClean="0"/>
              <a:t>코드 </a:t>
            </a:r>
            <a:r>
              <a:rPr lang="ko-KR" altLang="en-US" dirty="0"/>
              <a:t>작성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5247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971600" y="2667751"/>
            <a:ext cx="5966901" cy="4190249"/>
            <a:chOff x="916745" y="2357761"/>
            <a:chExt cx="7219950" cy="507020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542" y="4437112"/>
              <a:ext cx="7181850" cy="29908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t="57938"/>
            <a:stretch/>
          </p:blipFill>
          <p:spPr>
            <a:xfrm>
              <a:off x="916745" y="2357761"/>
              <a:ext cx="7219950" cy="2079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700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옵션 메뉴 ▶ 코드 정의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5247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21258" y="2348880"/>
            <a:ext cx="8687246" cy="4010076"/>
            <a:chOff x="175642" y="2469317"/>
            <a:chExt cx="8687246" cy="401007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642" y="2505619"/>
              <a:ext cx="4324350" cy="36576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b="6498"/>
            <a:stretch/>
          </p:blipFill>
          <p:spPr>
            <a:xfrm>
              <a:off x="4544214" y="2469317"/>
              <a:ext cx="4305300" cy="369598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/>
            <a:srcRect t="93289" r="69444" b="1246"/>
            <a:stretch/>
          </p:blipFill>
          <p:spPr>
            <a:xfrm>
              <a:off x="7547342" y="6263369"/>
              <a:ext cx="1315546" cy="2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366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옵션 메뉴 ▶ </a:t>
            </a:r>
            <a:r>
              <a:rPr lang="en-US" altLang="ko-KR" dirty="0" smtClean="0"/>
              <a:t>XML </a:t>
            </a:r>
            <a:r>
              <a:rPr lang="ko-KR" altLang="en-US" dirty="0"/>
              <a:t>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604448" cy="5400600"/>
          </a:xfrm>
        </p:spPr>
        <p:txBody>
          <a:bodyPr/>
          <a:lstStyle/>
          <a:p>
            <a:r>
              <a:rPr lang="ko-KR" altLang="en-US" dirty="0" smtClean="0"/>
              <a:t>옵션 </a:t>
            </a:r>
            <a:r>
              <a:rPr lang="ko-KR" altLang="en-US" dirty="0"/>
              <a:t>메뉴를 </a:t>
            </a:r>
            <a:r>
              <a:rPr lang="en-US" altLang="ko-KR" dirty="0"/>
              <a:t>XML</a:t>
            </a:r>
            <a:r>
              <a:rPr lang="ko-KR" altLang="en-US" dirty="0"/>
              <a:t>로 </a:t>
            </a:r>
            <a:r>
              <a:rPr lang="ko-KR" altLang="en-US" dirty="0" smtClean="0"/>
              <a:t>정의하고 </a:t>
            </a:r>
            <a:r>
              <a:rPr lang="ko-KR" altLang="en-US" dirty="0"/>
              <a:t>처리하는 </a:t>
            </a:r>
            <a:r>
              <a:rPr lang="ko-KR" altLang="en-US" dirty="0" smtClean="0"/>
              <a:t>절차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res/menu </a:t>
            </a:r>
            <a:r>
              <a:rPr lang="ko-KR" altLang="en-US" dirty="0"/>
              <a:t>폴더에 </a:t>
            </a:r>
            <a:r>
              <a:rPr lang="en-US" altLang="ko-KR" dirty="0"/>
              <a:t>XML </a:t>
            </a:r>
            <a:r>
              <a:rPr lang="ko-KR" altLang="en-US" dirty="0"/>
              <a:t>파일 생성 </a:t>
            </a:r>
            <a:r>
              <a:rPr lang="en-US" altLang="ko-KR" dirty="0"/>
              <a:t>: XML</a:t>
            </a:r>
            <a:r>
              <a:rPr lang="ko-KR" altLang="en-US" dirty="0"/>
              <a:t>로 메뉴 정의</a:t>
            </a:r>
          </a:p>
          <a:p>
            <a:pPr lvl="1"/>
            <a:r>
              <a:rPr lang="ko-KR" altLang="en-US" dirty="0" err="1" smtClean="0"/>
              <a:t>액티비티의</a:t>
            </a:r>
            <a:r>
              <a:rPr lang="ko-KR" altLang="en-US" dirty="0" smtClean="0"/>
              <a:t> </a:t>
            </a:r>
            <a:r>
              <a:rPr lang="en-US" altLang="ko-KR" dirty="0" err="1"/>
              <a:t>onCreateOptionsMenu</a:t>
            </a:r>
            <a:r>
              <a:rPr lang="en-US" altLang="ko-KR" dirty="0"/>
              <a:t>( ) </a:t>
            </a:r>
            <a:r>
              <a:rPr lang="ko-KR" altLang="en-US" dirty="0"/>
              <a:t>메서드 재정의 </a:t>
            </a:r>
            <a:r>
              <a:rPr lang="en-US" altLang="ko-KR" dirty="0"/>
              <a:t>: XML</a:t>
            </a:r>
            <a:r>
              <a:rPr lang="ko-KR" altLang="en-US" dirty="0"/>
              <a:t>을 읽어서 옵션 메뉴 초기화</a:t>
            </a:r>
          </a:p>
          <a:p>
            <a:pPr lvl="1"/>
            <a:r>
              <a:rPr lang="ko-KR" altLang="en-US" dirty="0" err="1" smtClean="0"/>
              <a:t>액티비티의</a:t>
            </a:r>
            <a:r>
              <a:rPr lang="ko-KR" altLang="en-US" dirty="0" smtClean="0"/>
              <a:t> </a:t>
            </a:r>
            <a:r>
              <a:rPr lang="en-US" altLang="ko-KR" dirty="0" err="1"/>
              <a:t>onOptionsItemSelected</a:t>
            </a:r>
            <a:r>
              <a:rPr lang="en-US" altLang="ko-KR" dirty="0"/>
              <a:t>( ) </a:t>
            </a:r>
            <a:r>
              <a:rPr lang="ko-KR" altLang="en-US" dirty="0"/>
              <a:t>메서드 재정의 </a:t>
            </a:r>
            <a:r>
              <a:rPr lang="en-US" altLang="ko-KR" dirty="0"/>
              <a:t>: </a:t>
            </a:r>
            <a:r>
              <a:rPr lang="ko-KR" altLang="en-US" dirty="0"/>
              <a:t>메뉴 항목을 처리하는 코드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메뉴를 정의하는 </a:t>
            </a:r>
            <a:r>
              <a:rPr lang="en-US" altLang="ko-KR" dirty="0"/>
              <a:t>XML </a:t>
            </a:r>
            <a:r>
              <a:rPr lang="ko-KR" altLang="en-US" dirty="0" smtClean="0"/>
              <a:t>파일 </a:t>
            </a:r>
            <a:r>
              <a:rPr lang="ko-KR" altLang="en-US" dirty="0"/>
              <a:t>내용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645024"/>
            <a:ext cx="74009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6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옵션 메뉴 ▶ </a:t>
            </a:r>
            <a:r>
              <a:rPr lang="en-US" altLang="ko-KR" dirty="0"/>
              <a:t>XML </a:t>
            </a:r>
            <a:r>
              <a:rPr lang="ko-KR" altLang="en-US" dirty="0"/>
              <a:t>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전형적인 자바 코드 형태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99592" y="1680559"/>
            <a:ext cx="6163698" cy="5179383"/>
            <a:chOff x="820101" y="2095500"/>
            <a:chExt cx="7458075" cy="626705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537" y="2095500"/>
              <a:ext cx="7400925" cy="2667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101" y="4619228"/>
              <a:ext cx="7458075" cy="3743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010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옵션 메뉴 ▶ </a:t>
            </a:r>
            <a:r>
              <a:rPr lang="en-US" altLang="ko-KR" dirty="0"/>
              <a:t>XML </a:t>
            </a:r>
            <a:r>
              <a:rPr lang="ko-KR" altLang="en-US" dirty="0"/>
              <a:t>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 smtClean="0"/>
              <a:t>메뉴 리소스 작성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42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93" y="2348880"/>
            <a:ext cx="7828963" cy="339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옵션 메뉴 ▶ </a:t>
            </a:r>
            <a:r>
              <a:rPr lang="en-US" altLang="ko-KR" dirty="0"/>
              <a:t>XML </a:t>
            </a:r>
            <a:r>
              <a:rPr lang="ko-KR" altLang="en-US" dirty="0"/>
              <a:t>정의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/>
              <a:t>메뉴 </a:t>
            </a:r>
            <a:r>
              <a:rPr lang="ko-KR" altLang="en-US" dirty="0" smtClean="0"/>
              <a:t>리소스 </a:t>
            </a:r>
            <a:r>
              <a:rPr lang="ko-KR" altLang="en-US" dirty="0"/>
              <a:t>작성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42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26" y="2276872"/>
            <a:ext cx="6447086" cy="432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옵션 메뉴 ▶ </a:t>
            </a:r>
            <a:r>
              <a:rPr lang="en-US" altLang="ko-KR" dirty="0"/>
              <a:t>XML </a:t>
            </a:r>
            <a:r>
              <a:rPr lang="ko-KR" altLang="en-US" dirty="0"/>
              <a:t>정의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/>
              <a:t>메뉴 </a:t>
            </a:r>
            <a:r>
              <a:rPr lang="ko-KR" altLang="en-US" dirty="0" smtClean="0"/>
              <a:t>리소스 </a:t>
            </a:r>
            <a:r>
              <a:rPr lang="ko-KR" altLang="en-US" dirty="0"/>
              <a:t>작성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42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358577"/>
            <a:ext cx="7722269" cy="36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9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옵션 메뉴 ▶ </a:t>
            </a:r>
            <a:r>
              <a:rPr lang="en-US" altLang="ko-KR" dirty="0"/>
              <a:t>XML </a:t>
            </a:r>
            <a:r>
              <a:rPr lang="ko-KR" altLang="en-US" dirty="0"/>
              <a:t>정의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/>
              <a:t>메뉴 </a:t>
            </a:r>
            <a:r>
              <a:rPr lang="ko-KR" altLang="en-US" dirty="0" smtClean="0"/>
              <a:t>리소스 </a:t>
            </a:r>
            <a:r>
              <a:rPr lang="ko-KR" altLang="en-US" dirty="0"/>
              <a:t>작성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42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47" y="2348880"/>
            <a:ext cx="7748293" cy="363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6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ctrTitle"/>
          </p:nvPr>
        </p:nvSpPr>
        <p:spPr>
          <a:xfrm>
            <a:off x="323850" y="5589241"/>
            <a:ext cx="8496622" cy="1080120"/>
          </a:xfrm>
        </p:spPr>
        <p:txBody>
          <a:bodyPr/>
          <a:lstStyle/>
          <a:p>
            <a:pPr eaLnBrk="1" hangingPunct="1"/>
            <a:r>
              <a:rPr lang="en-US" altLang="ko-KR" sz="2800" dirty="0" smtClean="0"/>
              <a:t>Chapter 06. </a:t>
            </a:r>
            <a:r>
              <a:rPr lang="ko-KR" altLang="en-US" sz="2800" dirty="0" smtClean="0"/>
              <a:t>메뉴와 대화상자</a:t>
            </a:r>
            <a:endParaRPr lang="ko-KR" altLang="en-US" sz="2400" dirty="0" smtClean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옵션 메뉴 ▶ </a:t>
            </a:r>
            <a:r>
              <a:rPr lang="en-US" altLang="ko-KR" dirty="0"/>
              <a:t>XML </a:t>
            </a:r>
            <a:r>
              <a:rPr lang="ko-KR" altLang="en-US" dirty="0"/>
              <a:t>정의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/>
              <a:t>메뉴 </a:t>
            </a:r>
            <a:r>
              <a:rPr lang="ko-KR" altLang="en-US" dirty="0" smtClean="0"/>
              <a:t>리소스 </a:t>
            </a:r>
            <a:r>
              <a:rPr lang="ko-KR" altLang="en-US" dirty="0"/>
              <a:t>작성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42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348880"/>
            <a:ext cx="7761304" cy="394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1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/>
              <a:t>XML </a:t>
            </a:r>
            <a:r>
              <a:rPr lang="ko-KR" altLang="en-US" dirty="0" smtClean="0"/>
              <a:t>텍스트 </a:t>
            </a:r>
            <a:r>
              <a:rPr lang="ko-KR" altLang="en-US" dirty="0"/>
              <a:t>직접 변경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429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옵션 메뉴 ▶ </a:t>
            </a:r>
            <a:r>
              <a:rPr lang="en-US" altLang="ko-KR" dirty="0"/>
              <a:t>XML </a:t>
            </a:r>
            <a:r>
              <a:rPr lang="ko-KR" altLang="en-US" dirty="0"/>
              <a:t>정의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54251" y="2204864"/>
            <a:ext cx="6022005" cy="4453589"/>
            <a:chOff x="807861" y="2720677"/>
            <a:chExt cx="7286625" cy="538884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911" y="2720677"/>
              <a:ext cx="7267575" cy="38766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861" y="6471220"/>
              <a:ext cx="7219950" cy="1638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464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 err="1" smtClean="0"/>
              <a:t>onCreateOptionsMenu</a:t>
            </a:r>
            <a:r>
              <a:rPr lang="en-US" altLang="ko-KR" dirty="0" smtClean="0"/>
              <a:t>( 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 err="1"/>
              <a:t>onOptionsItemSelected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  <a:r>
              <a:rPr lang="ko-KR" altLang="en-US" dirty="0" smtClean="0"/>
              <a:t> 추가 </a:t>
            </a:r>
            <a:endParaRPr lang="en-US" altLang="ko-KR" dirty="0" smtClean="0"/>
          </a:p>
          <a:p>
            <a:r>
              <a:rPr lang="ko-KR" altLang="en-US" dirty="0" smtClean="0"/>
              <a:t>코드 작성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42950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옵션 메뉴 ▶ </a:t>
            </a:r>
            <a:r>
              <a:rPr lang="en-US" altLang="ko-KR" dirty="0"/>
              <a:t>XML </a:t>
            </a:r>
            <a:r>
              <a:rPr lang="ko-KR" altLang="en-US" dirty="0"/>
              <a:t>정의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33366"/>
          <a:stretch/>
        </p:blipFill>
        <p:spPr>
          <a:xfrm>
            <a:off x="895300" y="2708920"/>
            <a:ext cx="7277100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6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 err="1" smtClean="0"/>
              <a:t>onCreateOptionsMenu</a:t>
            </a:r>
            <a:r>
              <a:rPr lang="en-US" altLang="ko-KR" dirty="0" smtClean="0"/>
              <a:t>( 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 err="1"/>
              <a:t>onOptionsItemSelected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  <a:r>
              <a:rPr lang="ko-KR" altLang="en-US" dirty="0" smtClean="0"/>
              <a:t> 추가 </a:t>
            </a:r>
            <a:endParaRPr lang="en-US" altLang="ko-KR" dirty="0" smtClean="0"/>
          </a:p>
          <a:p>
            <a:r>
              <a:rPr lang="ko-KR" altLang="en-US" dirty="0" smtClean="0"/>
              <a:t>코드 작성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42950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옵션 메뉴 ▶ </a:t>
            </a:r>
            <a:r>
              <a:rPr lang="en-US" altLang="ko-KR" dirty="0"/>
              <a:t>XML </a:t>
            </a:r>
            <a:r>
              <a:rPr lang="ko-KR" altLang="en-US" dirty="0"/>
              <a:t>정의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827584" y="2617518"/>
            <a:ext cx="6552728" cy="4261375"/>
            <a:chOff x="981125" y="484795"/>
            <a:chExt cx="7327181" cy="476501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125" y="2420888"/>
              <a:ext cx="7239000" cy="28289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t="66634"/>
            <a:stretch/>
          </p:blipFill>
          <p:spPr>
            <a:xfrm>
              <a:off x="1031206" y="484795"/>
              <a:ext cx="7277100" cy="1983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488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</a:t>
            </a:r>
            <a:r>
              <a:rPr lang="ko-KR" altLang="en-US" dirty="0" smtClean="0"/>
              <a:t>컨텍스트 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컨텍스트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뷰를 길게 터치할 때 표시되는 </a:t>
            </a:r>
            <a:r>
              <a:rPr lang="ko-KR" altLang="en-US" dirty="0" smtClean="0"/>
              <a:t>메뉴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컨텍스트 메뉴를 </a:t>
            </a:r>
            <a:r>
              <a:rPr lang="en-US" altLang="ko-KR" dirty="0"/>
              <a:t>XML</a:t>
            </a:r>
            <a:r>
              <a:rPr lang="ko-KR" altLang="en-US" dirty="0"/>
              <a:t>로 정의하고 사용하는 </a:t>
            </a:r>
            <a:r>
              <a:rPr lang="ko-KR" altLang="en-US" dirty="0" smtClean="0"/>
              <a:t>절차</a:t>
            </a:r>
            <a:endParaRPr lang="en-US" altLang="ko-KR" dirty="0" smtClean="0"/>
          </a:p>
          <a:p>
            <a:pPr lvl="1"/>
            <a:r>
              <a:rPr lang="en-US" altLang="ko-KR" dirty="0"/>
              <a:t>res/menu </a:t>
            </a:r>
            <a:r>
              <a:rPr lang="ko-KR" altLang="en-US" dirty="0"/>
              <a:t>폴더에 </a:t>
            </a:r>
            <a:r>
              <a:rPr lang="en-US" altLang="ko-KR" dirty="0"/>
              <a:t>XML </a:t>
            </a:r>
            <a:r>
              <a:rPr lang="ko-KR" altLang="en-US" dirty="0"/>
              <a:t>파일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 </a:t>
            </a:r>
            <a:r>
              <a:rPr lang="en-US" altLang="ko-KR" dirty="0"/>
              <a:t>XML</a:t>
            </a:r>
            <a:r>
              <a:rPr lang="ko-KR" altLang="en-US" dirty="0"/>
              <a:t>로 메뉴 정의</a:t>
            </a:r>
          </a:p>
          <a:p>
            <a:pPr lvl="1"/>
            <a:r>
              <a:rPr lang="ko-KR" altLang="en-US" dirty="0" err="1" smtClean="0"/>
              <a:t>액티비티의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registerForContextMenu</a:t>
            </a:r>
            <a:r>
              <a:rPr lang="en-US" altLang="ko-KR" dirty="0" smtClean="0"/>
              <a:t>(</a:t>
            </a:r>
            <a:r>
              <a:rPr lang="ko-KR" altLang="en-US" dirty="0"/>
              <a:t>뷰</a:t>
            </a:r>
            <a:r>
              <a:rPr lang="en-US" altLang="ko-KR" dirty="0"/>
              <a:t>_</a:t>
            </a:r>
            <a:r>
              <a:rPr lang="ko-KR" altLang="en-US" dirty="0"/>
              <a:t>객체</a:t>
            </a:r>
            <a:r>
              <a:rPr lang="en-US" altLang="ko-KR" dirty="0"/>
              <a:t>) </a:t>
            </a:r>
            <a:r>
              <a:rPr lang="ko-KR" altLang="en-US" dirty="0"/>
              <a:t>메서드를 호출하여 뷰 등록</a:t>
            </a:r>
          </a:p>
          <a:p>
            <a:pPr lvl="1"/>
            <a:r>
              <a:rPr lang="ko-KR" altLang="en-US" dirty="0" err="1" smtClean="0"/>
              <a:t>액티비티의</a:t>
            </a:r>
            <a:r>
              <a:rPr lang="ko-KR" altLang="en-US" dirty="0" smtClean="0"/>
              <a:t> </a:t>
            </a:r>
            <a:r>
              <a:rPr lang="en-US" altLang="ko-KR" dirty="0" err="1"/>
              <a:t>onCreateContextMenu</a:t>
            </a:r>
            <a:r>
              <a:rPr lang="en-US" altLang="ko-KR" dirty="0"/>
              <a:t>( ) </a:t>
            </a:r>
            <a:r>
              <a:rPr lang="ko-KR" altLang="en-US" dirty="0"/>
              <a:t>메서드 </a:t>
            </a:r>
            <a:r>
              <a:rPr lang="ko-KR" altLang="en-US" dirty="0" smtClean="0"/>
              <a:t>재정의</a:t>
            </a:r>
            <a:r>
              <a:rPr lang="en-US" altLang="ko-KR" dirty="0" smtClean="0"/>
              <a:t>: </a:t>
            </a:r>
            <a:r>
              <a:rPr lang="en-US" altLang="ko-KR" dirty="0"/>
              <a:t>XML</a:t>
            </a:r>
            <a:r>
              <a:rPr lang="ko-KR" altLang="en-US" dirty="0"/>
              <a:t>을 읽어서 컨텍스트 메뉴 초기화</a:t>
            </a:r>
          </a:p>
          <a:p>
            <a:pPr lvl="1"/>
            <a:r>
              <a:rPr lang="ko-KR" altLang="en-US" dirty="0" err="1" smtClean="0"/>
              <a:t>액티비티의</a:t>
            </a:r>
            <a:r>
              <a:rPr lang="ko-KR" altLang="en-US" dirty="0" smtClean="0"/>
              <a:t> </a:t>
            </a:r>
            <a:r>
              <a:rPr lang="en-US" altLang="ko-KR" dirty="0" err="1"/>
              <a:t>onContextItemSelected</a:t>
            </a:r>
            <a:r>
              <a:rPr lang="en-US" altLang="ko-KR" dirty="0"/>
              <a:t>( ) </a:t>
            </a:r>
            <a:r>
              <a:rPr lang="ko-KR" altLang="en-US" dirty="0"/>
              <a:t>메서드 </a:t>
            </a:r>
            <a:r>
              <a:rPr lang="ko-KR" altLang="en-US" dirty="0" smtClean="0"/>
              <a:t>재정의</a:t>
            </a:r>
            <a:r>
              <a:rPr lang="en-US" altLang="ko-KR" dirty="0" smtClean="0"/>
              <a:t>: </a:t>
            </a:r>
            <a:r>
              <a:rPr lang="ko-KR" altLang="en-US" dirty="0"/>
              <a:t>메뉴 항목을 처리하는 코드 작성</a:t>
            </a:r>
          </a:p>
        </p:txBody>
      </p:sp>
    </p:spTree>
    <p:extLst>
      <p:ext uri="{BB962C8B-B14F-4D97-AF65-F5344CB8AC3E}">
        <p14:creationId xmlns:p14="http://schemas.microsoft.com/office/powerpoint/2010/main" val="139573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컨텍스트 메뉴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/>
              <a:t>res/menu </a:t>
            </a:r>
            <a:r>
              <a:rPr lang="ko-KR" altLang="en-US" dirty="0"/>
              <a:t>폴더에 두 개의 메뉴 </a:t>
            </a:r>
            <a:r>
              <a:rPr lang="ko-KR" altLang="en-US" dirty="0" smtClean="0"/>
              <a:t>리소스 작성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42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07" y="2420888"/>
            <a:ext cx="7852385" cy="325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컨텍스트 메뉴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/>
              <a:t>res/menu </a:t>
            </a:r>
            <a:r>
              <a:rPr lang="ko-KR" altLang="en-US" dirty="0"/>
              <a:t>폴더에 두 개의 메뉴 </a:t>
            </a:r>
            <a:r>
              <a:rPr lang="ko-KR" altLang="en-US" dirty="0" smtClean="0"/>
              <a:t>리소스 작성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42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19" y="2420888"/>
            <a:ext cx="7826360" cy="32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컨텍스트 메뉴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/>
              <a:t>res/layout/activity_main.xml</a:t>
            </a:r>
            <a:r>
              <a:rPr lang="ko-KR" altLang="en-US" dirty="0"/>
              <a:t>에 두 개의 </a:t>
            </a:r>
            <a:r>
              <a:rPr lang="ko-KR" altLang="en-US" dirty="0" smtClean="0"/>
              <a:t>뷰 </a:t>
            </a:r>
            <a:r>
              <a:rPr lang="ko-KR" altLang="en-US" dirty="0"/>
              <a:t>배치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213695"/>
            <a:ext cx="5840950" cy="461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컨텍스트 메뉴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en-US" altLang="ko-KR" dirty="0" err="1" smtClean="0"/>
              <a:t>onCreateContextMenu</a:t>
            </a:r>
            <a:r>
              <a:rPr lang="en-US" altLang="ko-KR" dirty="0" smtClean="0"/>
              <a:t>( 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 err="1"/>
              <a:t>onContextItemSelected</a:t>
            </a:r>
            <a:r>
              <a:rPr lang="en-US" altLang="ko-KR" dirty="0"/>
              <a:t>( )</a:t>
            </a:r>
            <a:r>
              <a:rPr lang="ko-KR" altLang="en-US" dirty="0"/>
              <a:t>를 추가하고 </a:t>
            </a:r>
            <a:r>
              <a:rPr lang="ko-KR" altLang="en-US" dirty="0" smtClean="0"/>
              <a:t>코드 </a:t>
            </a:r>
            <a:r>
              <a:rPr lang="ko-KR" altLang="en-US" dirty="0"/>
              <a:t>작성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4295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925008" y="2657161"/>
            <a:ext cx="7181850" cy="4176465"/>
            <a:chOff x="925008" y="2657161"/>
            <a:chExt cx="7181850" cy="417646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3317" y="2657161"/>
              <a:ext cx="7077075" cy="31432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b="78355"/>
            <a:stretch/>
          </p:blipFill>
          <p:spPr>
            <a:xfrm>
              <a:off x="925008" y="5668798"/>
              <a:ext cx="7181850" cy="11648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81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컨텍스트 메뉴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/>
              <a:t>res/layout/activity_main.xml</a:t>
            </a:r>
            <a:r>
              <a:rPr lang="ko-KR" altLang="en-US" dirty="0"/>
              <a:t>에 두 개의 </a:t>
            </a:r>
            <a:r>
              <a:rPr lang="ko-KR" altLang="en-US" dirty="0" smtClean="0"/>
              <a:t>뷰 </a:t>
            </a:r>
            <a:r>
              <a:rPr lang="ko-KR" altLang="en-US" dirty="0"/>
              <a:t>배치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42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22154"/>
          <a:stretch/>
        </p:blipFill>
        <p:spPr>
          <a:xfrm>
            <a:off x="899592" y="2611316"/>
            <a:ext cx="6528955" cy="380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8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latin typeface="맑은 고딕" panose="020B0503020000020004" pitchFamily="50" charset="-127"/>
              </a:rPr>
              <a:t>01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메뉴</a:t>
            </a:r>
            <a:endParaRPr lang="en-US" altLang="ko-KR" b="1" dirty="0" smtClean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latin typeface="맑은 고딕" panose="020B0503020000020004" pitchFamily="50" charset="-127"/>
              </a:rPr>
              <a:t>02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대화상자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컨텍스트 메뉴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/>
              <a:t>res/layout/activity_main.xml</a:t>
            </a:r>
            <a:r>
              <a:rPr lang="ko-KR" altLang="en-US" dirty="0"/>
              <a:t>에 두 개의 </a:t>
            </a:r>
            <a:r>
              <a:rPr lang="ko-KR" altLang="en-US" dirty="0" smtClean="0"/>
              <a:t>뷰 </a:t>
            </a:r>
            <a:r>
              <a:rPr lang="ko-KR" altLang="en-US" dirty="0"/>
              <a:t>배치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42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91" y="2655962"/>
            <a:ext cx="71342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7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컨텍스트 메뉴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72816"/>
            <a:ext cx="48291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9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</a:t>
            </a:r>
            <a:r>
              <a:rPr lang="ko-KR" altLang="en-US" dirty="0" smtClean="0"/>
              <a:t>팝업 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팝업 </a:t>
            </a:r>
            <a:r>
              <a:rPr lang="ko-KR" altLang="en-US" dirty="0" smtClean="0"/>
              <a:t>메뉴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안드로이드 </a:t>
            </a:r>
            <a:r>
              <a:rPr lang="en-US" altLang="ko-KR" dirty="0"/>
              <a:t>3.0</a:t>
            </a:r>
            <a:r>
              <a:rPr lang="ko-KR" altLang="en-US" dirty="0"/>
              <a:t>부터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뷰를 </a:t>
            </a:r>
            <a:r>
              <a:rPr lang="ko-KR" altLang="en-US" dirty="0"/>
              <a:t>클릭할 때 뷰의 아래쪽 또는 위쪽에 표시되는 </a:t>
            </a:r>
            <a:r>
              <a:rPr lang="ko-KR" altLang="en-US" dirty="0" smtClean="0"/>
              <a:t>메뉴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ko-KR" altLang="en-US" dirty="0" smtClean="0"/>
              <a:t>팝업 </a:t>
            </a:r>
            <a:r>
              <a:rPr lang="ko-KR" altLang="en-US" dirty="0"/>
              <a:t>메뉴를 </a:t>
            </a:r>
            <a:r>
              <a:rPr lang="en-US" altLang="ko-KR" dirty="0"/>
              <a:t>XML</a:t>
            </a:r>
            <a:r>
              <a:rPr lang="ko-KR" altLang="en-US" dirty="0"/>
              <a:t>로 정의하고 사용하는 </a:t>
            </a:r>
            <a:r>
              <a:rPr lang="ko-KR" altLang="en-US" dirty="0" smtClean="0"/>
              <a:t>절차</a:t>
            </a:r>
            <a:endParaRPr lang="en-US" altLang="ko-KR" dirty="0" smtClean="0"/>
          </a:p>
          <a:p>
            <a:pPr lvl="1"/>
            <a:r>
              <a:rPr lang="en-US" altLang="ko-KR" dirty="0"/>
              <a:t>res/menu </a:t>
            </a:r>
            <a:r>
              <a:rPr lang="ko-KR" altLang="en-US" dirty="0"/>
              <a:t>폴더에 </a:t>
            </a:r>
            <a:r>
              <a:rPr lang="en-US" altLang="ko-KR" dirty="0"/>
              <a:t>XML </a:t>
            </a:r>
            <a:r>
              <a:rPr lang="ko-KR" altLang="en-US" dirty="0"/>
              <a:t>파일 생성 </a:t>
            </a:r>
            <a:r>
              <a:rPr lang="en-US" altLang="ko-KR" dirty="0"/>
              <a:t>: XML</a:t>
            </a:r>
            <a:r>
              <a:rPr lang="ko-KR" altLang="en-US" dirty="0"/>
              <a:t>로 메뉴 정의</a:t>
            </a:r>
          </a:p>
          <a:p>
            <a:pPr lvl="1"/>
            <a:r>
              <a:rPr lang="ko-KR" altLang="en-US" dirty="0" smtClean="0"/>
              <a:t>팝업 </a:t>
            </a:r>
            <a:r>
              <a:rPr lang="ko-KR" altLang="en-US" dirty="0"/>
              <a:t>메뉴를 표시할 뷰의 클릭 이벤트 처리 </a:t>
            </a:r>
            <a:r>
              <a:rPr lang="en-US" altLang="ko-KR" dirty="0"/>
              <a:t>: </a:t>
            </a:r>
            <a:r>
              <a:rPr lang="en-US" altLang="ko-KR" dirty="0" err="1"/>
              <a:t>PopupMenu</a:t>
            </a:r>
            <a:r>
              <a:rPr lang="en-US" altLang="ko-KR" dirty="0"/>
              <a:t> </a:t>
            </a:r>
            <a:r>
              <a:rPr lang="ko-KR" altLang="en-US" dirty="0"/>
              <a:t>객체 생성 → </a:t>
            </a:r>
            <a:r>
              <a:rPr lang="en-US" altLang="ko-KR" dirty="0"/>
              <a:t>XML</a:t>
            </a:r>
            <a:r>
              <a:rPr lang="ko-KR" altLang="en-US" dirty="0"/>
              <a:t>을 읽어 팝업 메뉴 </a:t>
            </a:r>
            <a:r>
              <a:rPr lang="ko-KR" altLang="en-US" dirty="0" smtClean="0"/>
              <a:t>초기화 </a:t>
            </a:r>
            <a:r>
              <a:rPr lang="ko-KR" altLang="en-US" dirty="0"/>
              <a:t>→ 팝업 메뉴를 처리할 객체 등록 → 팝업 메뉴 화면에 보이기</a:t>
            </a:r>
          </a:p>
          <a:p>
            <a:pPr lvl="1"/>
            <a:r>
              <a:rPr lang="ko-KR" altLang="en-US" dirty="0" smtClean="0"/>
              <a:t>팝업 </a:t>
            </a:r>
            <a:r>
              <a:rPr lang="ko-KR" altLang="en-US" dirty="0"/>
              <a:t>메뉴를 처리할 코드 작성</a:t>
            </a:r>
          </a:p>
        </p:txBody>
      </p:sp>
    </p:spTree>
    <p:extLst>
      <p:ext uri="{BB962C8B-B14F-4D97-AF65-F5344CB8AC3E}">
        <p14:creationId xmlns:p14="http://schemas.microsoft.com/office/powerpoint/2010/main" val="57375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</a:t>
            </a:r>
            <a:r>
              <a:rPr lang="ko-KR" altLang="en-US" dirty="0" smtClean="0"/>
              <a:t>팝업 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33203"/>
            <a:ext cx="8208912" cy="4864149"/>
          </a:xfrm>
        </p:spPr>
        <p:txBody>
          <a:bodyPr/>
          <a:lstStyle/>
          <a:p>
            <a:r>
              <a:rPr lang="en-US" altLang="ko-KR" dirty="0"/>
              <a:t>res/menu </a:t>
            </a:r>
            <a:r>
              <a:rPr lang="ko-KR" altLang="en-US" dirty="0"/>
              <a:t>폴더에 메뉴 </a:t>
            </a:r>
            <a:r>
              <a:rPr lang="ko-KR" altLang="en-US" dirty="0" smtClean="0"/>
              <a:t>리소스 </a:t>
            </a:r>
            <a:r>
              <a:rPr lang="ko-KR" altLang="en-US" dirty="0"/>
              <a:t>작성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8" y="980728"/>
            <a:ext cx="8801100" cy="752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58" y="2325232"/>
            <a:ext cx="7108326" cy="44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</a:t>
            </a:r>
            <a:r>
              <a:rPr lang="ko-KR" altLang="en-US" dirty="0" smtClean="0"/>
              <a:t>팝업 메뉴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33203"/>
            <a:ext cx="8208912" cy="4864149"/>
          </a:xfrm>
        </p:spPr>
        <p:txBody>
          <a:bodyPr/>
          <a:lstStyle/>
          <a:p>
            <a:r>
              <a:rPr lang="ko-KR" altLang="en-US" dirty="0"/>
              <a:t>그림 파일</a:t>
            </a:r>
            <a:r>
              <a:rPr lang="en-US" altLang="ko-KR" dirty="0"/>
              <a:t>(testpic.jpg 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res/</a:t>
            </a:r>
            <a:r>
              <a:rPr lang="en-US" altLang="ko-KR" dirty="0" err="1" smtClean="0"/>
              <a:t>drawable</a:t>
            </a:r>
            <a:r>
              <a:rPr lang="en-US" altLang="ko-KR" dirty="0" smtClean="0"/>
              <a:t> </a:t>
            </a:r>
            <a:r>
              <a:rPr lang="ko-KR" altLang="en-US" dirty="0"/>
              <a:t>폴더에 </a:t>
            </a:r>
            <a:r>
              <a:rPr lang="ko-KR" altLang="en-US" dirty="0" err="1" smtClean="0"/>
              <a:t>복사해두기</a:t>
            </a:r>
            <a:endParaRPr lang="en-US" altLang="ko-KR" dirty="0" smtClean="0"/>
          </a:p>
          <a:p>
            <a:r>
              <a:rPr lang="en-US" altLang="ko-KR" dirty="0" smtClean="0"/>
              <a:t>res/layout/activity_main.xml</a:t>
            </a:r>
            <a:r>
              <a:rPr lang="ko-KR" altLang="en-US" dirty="0"/>
              <a:t>을 </a:t>
            </a:r>
            <a:r>
              <a:rPr lang="ko-KR" altLang="en-US" dirty="0" smtClean="0"/>
              <a:t>수정 후 </a:t>
            </a:r>
            <a:r>
              <a:rPr lang="ko-KR" altLang="en-US" dirty="0"/>
              <a:t>이미지뷰에서 그림을 표시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8" y="980728"/>
            <a:ext cx="8801100" cy="75247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912655" y="2852936"/>
            <a:ext cx="7124070" cy="3625461"/>
            <a:chOff x="549078" y="2714600"/>
            <a:chExt cx="8620125" cy="438680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602" y="2714600"/>
              <a:ext cx="8601075" cy="14859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078" y="4091508"/>
              <a:ext cx="8620125" cy="300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632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</a:t>
            </a:r>
            <a:r>
              <a:rPr lang="ko-KR" altLang="en-US" dirty="0" smtClean="0"/>
              <a:t>팝업 메뉴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3"/>
            <a:ext cx="8208912" cy="4864149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팝업 </a:t>
            </a:r>
            <a:r>
              <a:rPr lang="ko-KR" altLang="en-US" dirty="0" smtClean="0"/>
              <a:t>메뉴 </a:t>
            </a:r>
            <a:r>
              <a:rPr lang="ko-KR" altLang="en-US" dirty="0"/>
              <a:t>초기화하고 처리하는 </a:t>
            </a:r>
            <a:r>
              <a:rPr lang="ko-KR" altLang="en-US" dirty="0" smtClean="0"/>
              <a:t>코드 </a:t>
            </a:r>
            <a:r>
              <a:rPr lang="ko-KR" altLang="en-US" dirty="0"/>
              <a:t>작성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8" y="980728"/>
            <a:ext cx="8801100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7884"/>
          <a:stretch/>
        </p:blipFill>
        <p:spPr>
          <a:xfrm>
            <a:off x="874896" y="2204864"/>
            <a:ext cx="7210425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</a:t>
            </a:r>
            <a:r>
              <a:rPr lang="ko-KR" altLang="en-US" dirty="0" smtClean="0"/>
              <a:t>팝업 메뉴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539552" y="1733203"/>
            <a:ext cx="8208912" cy="4864149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팝업 </a:t>
            </a:r>
            <a:r>
              <a:rPr lang="ko-KR" altLang="en-US" dirty="0" smtClean="0"/>
              <a:t>메뉴 </a:t>
            </a:r>
            <a:r>
              <a:rPr lang="ko-KR" altLang="en-US" dirty="0"/>
              <a:t>초기화하고 처리하는 </a:t>
            </a:r>
            <a:r>
              <a:rPr lang="ko-KR" altLang="en-US" dirty="0" smtClean="0"/>
              <a:t>코드 </a:t>
            </a:r>
            <a:r>
              <a:rPr lang="ko-KR" altLang="en-US" dirty="0"/>
              <a:t>작성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8" y="980728"/>
            <a:ext cx="8801100" cy="75247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27584" y="2400694"/>
            <a:ext cx="5990520" cy="4438009"/>
            <a:chOff x="1043558" y="1412776"/>
            <a:chExt cx="7248529" cy="536999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82116"/>
            <a:stretch/>
          </p:blipFill>
          <p:spPr>
            <a:xfrm>
              <a:off x="1081662" y="1412776"/>
              <a:ext cx="7210425" cy="98799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3558" y="2344117"/>
              <a:ext cx="7200900" cy="4438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319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3"/>
            <a:ext cx="8208912" cy="4864149"/>
          </a:xfrm>
        </p:spPr>
        <p:txBody>
          <a:bodyPr/>
          <a:lstStyle/>
          <a:p>
            <a:r>
              <a:rPr lang="en-US" altLang="ko-KR" dirty="0" err="1" smtClean="0"/>
              <a:t>PopupMenu.OnMenultemClickListener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 구현</a:t>
            </a:r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</a:t>
            </a:r>
            <a:r>
              <a:rPr lang="ko-KR" altLang="en-US" dirty="0" smtClean="0"/>
              <a:t>팝업 메뉴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8" y="980728"/>
            <a:ext cx="8801100" cy="7524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192" y="2420888"/>
            <a:ext cx="6537614" cy="31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1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</a:t>
            </a:r>
            <a:r>
              <a:rPr lang="ko-KR" altLang="en-US" dirty="0" smtClean="0"/>
              <a:t>팝업 메뉴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3"/>
            <a:ext cx="8208912" cy="4864149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8" y="980728"/>
            <a:ext cx="8801100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451295"/>
            <a:ext cx="4912534" cy="440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3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대화상자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대화상자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사용자의 </a:t>
            </a:r>
            <a:r>
              <a:rPr lang="ko-KR" altLang="en-US" dirty="0"/>
              <a:t>입력을 처리하는 </a:t>
            </a:r>
            <a:r>
              <a:rPr lang="ko-KR" altLang="en-US" dirty="0" smtClean="0"/>
              <a:t>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화면을 </a:t>
            </a:r>
            <a:r>
              <a:rPr lang="ko-KR" altLang="en-US" dirty="0"/>
              <a:t>가득 채우지 않는 것이 </a:t>
            </a:r>
            <a:r>
              <a:rPr lang="ko-KR" altLang="en-US" dirty="0" smtClean="0"/>
              <a:t>일반적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안드로이드의 기본 </a:t>
            </a:r>
            <a:r>
              <a:rPr lang="ko-KR" altLang="en-US" dirty="0" err="1" smtClean="0"/>
              <a:t>대화상자로</a:t>
            </a:r>
            <a:r>
              <a:rPr lang="ko-KR" altLang="en-US" dirty="0" smtClean="0"/>
              <a:t> </a:t>
            </a:r>
            <a:r>
              <a:rPr lang="en-US" altLang="ko-KR" dirty="0" err="1"/>
              <a:t>AlertDialog</a:t>
            </a:r>
            <a:r>
              <a:rPr lang="ko-KR" altLang="en-US" dirty="0"/>
              <a:t>가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AlertDialog</a:t>
            </a:r>
            <a:r>
              <a:rPr lang="ko-KR" altLang="en-US" dirty="0"/>
              <a:t>를 </a:t>
            </a:r>
            <a:r>
              <a:rPr lang="ko-KR" altLang="en-US" dirty="0" err="1"/>
              <a:t>특수화한</a:t>
            </a:r>
            <a:r>
              <a:rPr lang="ko-KR" altLang="en-US" dirty="0"/>
              <a:t> 날짜</a:t>
            </a:r>
            <a:r>
              <a:rPr lang="en-US" altLang="ko-KR" dirty="0"/>
              <a:t>/</a:t>
            </a:r>
            <a:r>
              <a:rPr lang="ko-KR" altLang="en-US" dirty="0"/>
              <a:t>시간 대화상자가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커스텀</a:t>
            </a:r>
            <a:r>
              <a:rPr lang="ko-KR" altLang="en-US" dirty="0" smtClean="0"/>
              <a:t> </a:t>
            </a:r>
            <a:r>
              <a:rPr lang="ko-KR" altLang="en-US" dirty="0"/>
              <a:t>대화상자를 만들어 </a:t>
            </a:r>
            <a:r>
              <a:rPr lang="ko-KR" altLang="en-US" dirty="0" smtClean="0"/>
              <a:t>사용 가능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484784"/>
            <a:ext cx="25527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1600" b="1" dirty="0"/>
              <a:t>메뉴의 종류와 특징을 이해한다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 smtClean="0"/>
              <a:t>메뉴를 </a:t>
            </a:r>
            <a:r>
              <a:rPr lang="ko-KR" altLang="en-US" sz="1600" b="1" dirty="0"/>
              <a:t>정의하고 처리할 수 있다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1600" b="1" dirty="0" err="1" smtClean="0"/>
              <a:t>AlertDialog</a:t>
            </a:r>
            <a:r>
              <a:rPr lang="ko-KR" altLang="en-US" sz="1600" b="1" dirty="0"/>
              <a:t>의 사용법을 파악한다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 smtClean="0"/>
              <a:t>날짜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시간 대화상자를 사용할 수 있다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 err="1" smtClean="0"/>
              <a:t>커스텀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대화상자를 정의할 수 있다</a:t>
            </a:r>
            <a:r>
              <a:rPr lang="en-US" altLang="ko-KR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대화상자 ▶</a:t>
            </a:r>
            <a:r>
              <a:rPr lang="en-US" altLang="ko-KR" dirty="0"/>
              <a:t> </a:t>
            </a:r>
            <a:r>
              <a:rPr lang="en-US" altLang="ko-KR" dirty="0" err="1"/>
              <a:t>AlertDialog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604448" cy="5400600"/>
          </a:xfrm>
        </p:spPr>
        <p:txBody>
          <a:bodyPr/>
          <a:lstStyle/>
          <a:p>
            <a:r>
              <a:rPr lang="en-US" altLang="ko-KR" dirty="0" err="1"/>
              <a:t>AlertDialog</a:t>
            </a:r>
            <a:r>
              <a:rPr lang="en-US" altLang="ko-KR" dirty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아이콘</a:t>
            </a:r>
            <a:r>
              <a:rPr lang="en-US" altLang="ko-KR" dirty="0"/>
              <a:t>, </a:t>
            </a:r>
            <a:r>
              <a:rPr lang="ko-KR" altLang="en-US" dirty="0"/>
              <a:t>메시지</a:t>
            </a:r>
            <a:r>
              <a:rPr lang="en-US" altLang="ko-KR" dirty="0"/>
              <a:t>, </a:t>
            </a:r>
            <a:r>
              <a:rPr lang="ko-KR" altLang="en-US" dirty="0"/>
              <a:t>목록</a:t>
            </a:r>
            <a:r>
              <a:rPr lang="en-US" altLang="ko-KR" dirty="0"/>
              <a:t>,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최대 세 개</a:t>
            </a:r>
            <a:r>
              <a:rPr lang="en-US" altLang="ko-KR" dirty="0"/>
              <a:t>) </a:t>
            </a:r>
            <a:r>
              <a:rPr lang="ko-KR" altLang="en-US" dirty="0"/>
              <a:t>기능을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사용 절차</a:t>
            </a:r>
            <a:endParaRPr lang="en-US" altLang="ko-KR" dirty="0" smtClean="0"/>
          </a:p>
          <a:p>
            <a:pPr lvl="1"/>
            <a:r>
              <a:rPr lang="en-US" altLang="ko-KR" dirty="0" err="1"/>
              <a:t>AlertDialog.Builder</a:t>
            </a:r>
            <a:r>
              <a:rPr lang="en-US" altLang="ko-KR" dirty="0"/>
              <a:t> </a:t>
            </a:r>
            <a:r>
              <a:rPr lang="ko-KR" altLang="en-US" dirty="0" smtClean="0"/>
              <a:t>객체 생성</a:t>
            </a:r>
            <a:endParaRPr lang="en-US" altLang="ko-KR" dirty="0"/>
          </a:p>
          <a:p>
            <a:pPr lvl="1"/>
            <a:r>
              <a:rPr lang="en-US" altLang="ko-KR" dirty="0" err="1" smtClean="0"/>
              <a:t>AlertDialog.Builder</a:t>
            </a:r>
            <a:r>
              <a:rPr lang="en-US" altLang="ko-KR" dirty="0" smtClean="0"/>
              <a:t> </a:t>
            </a:r>
            <a:r>
              <a:rPr lang="ko-KR" altLang="en-US" dirty="0"/>
              <a:t>객체에 제목</a:t>
            </a:r>
            <a:r>
              <a:rPr lang="en-US" altLang="ko-KR" dirty="0"/>
              <a:t>(</a:t>
            </a:r>
            <a:r>
              <a:rPr lang="en-US" altLang="ko-KR" dirty="0" err="1"/>
              <a:t>setTitle</a:t>
            </a:r>
            <a:r>
              <a:rPr lang="en-US" altLang="ko-KR" dirty="0"/>
              <a:t> ( ) ), </a:t>
            </a:r>
            <a:r>
              <a:rPr lang="ko-KR" altLang="en-US" dirty="0"/>
              <a:t>아이콘</a:t>
            </a:r>
            <a:r>
              <a:rPr lang="en-US" altLang="ko-KR" dirty="0"/>
              <a:t>(</a:t>
            </a:r>
            <a:r>
              <a:rPr lang="en-US" altLang="ko-KR" dirty="0" err="1"/>
              <a:t>setIcon</a:t>
            </a:r>
            <a:r>
              <a:rPr lang="en-US" altLang="ko-KR" dirty="0"/>
              <a:t> ( ) ), </a:t>
            </a:r>
            <a:r>
              <a:rPr lang="ko-KR" altLang="en-US" dirty="0"/>
              <a:t>메시지</a:t>
            </a:r>
            <a:r>
              <a:rPr lang="en-US" altLang="ko-KR" dirty="0"/>
              <a:t>(</a:t>
            </a:r>
            <a:r>
              <a:rPr lang="en-US" altLang="ko-KR" dirty="0" err="1"/>
              <a:t>setMessage</a:t>
            </a:r>
            <a:r>
              <a:rPr lang="en-US" altLang="ko-KR" dirty="0"/>
              <a:t>( ) ), </a:t>
            </a:r>
            <a:r>
              <a:rPr lang="ko-KR" altLang="en-US" dirty="0" smtClean="0"/>
              <a:t>목록</a:t>
            </a:r>
            <a:r>
              <a:rPr lang="en-US" altLang="ko-KR" dirty="0"/>
              <a:t>(</a:t>
            </a:r>
            <a:r>
              <a:rPr lang="en-US" altLang="ko-KR" dirty="0" err="1"/>
              <a:t>setItems</a:t>
            </a:r>
            <a:r>
              <a:rPr lang="en-US" altLang="ko-KR" dirty="0"/>
              <a:t> ( ), …),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en-US" altLang="ko-KR" dirty="0" err="1"/>
              <a:t>setPositiveButton</a:t>
            </a:r>
            <a:r>
              <a:rPr lang="en-US" altLang="ko-KR" dirty="0"/>
              <a:t> ( ), …) </a:t>
            </a:r>
            <a:r>
              <a:rPr lang="ko-KR" altLang="en-US" dirty="0"/>
              <a:t>중 필요한 </a:t>
            </a:r>
            <a:r>
              <a:rPr lang="ko-KR" altLang="en-US" dirty="0" smtClean="0"/>
              <a:t>것 골라 설정</a:t>
            </a:r>
            <a:endParaRPr lang="en-US" altLang="ko-KR" dirty="0"/>
          </a:p>
          <a:p>
            <a:pPr lvl="1"/>
            <a:r>
              <a:rPr lang="en-US" altLang="ko-KR" dirty="0" err="1" smtClean="0"/>
              <a:t>AlertDialog.Builder</a:t>
            </a:r>
            <a:r>
              <a:rPr lang="en-US" altLang="ko-KR" dirty="0" smtClean="0"/>
              <a:t> </a:t>
            </a:r>
            <a:r>
              <a:rPr lang="ko-KR" altLang="en-US" dirty="0"/>
              <a:t>객체에 대해 </a:t>
            </a:r>
            <a:r>
              <a:rPr lang="en-US" altLang="ko-KR" dirty="0"/>
              <a:t>create ( ) </a:t>
            </a:r>
            <a:r>
              <a:rPr lang="ko-KR" altLang="en-US" dirty="0"/>
              <a:t>메서드를 호출하여 </a:t>
            </a:r>
            <a:r>
              <a:rPr lang="en-US" altLang="ko-KR" dirty="0" err="1"/>
              <a:t>AlertDialog</a:t>
            </a:r>
            <a:r>
              <a:rPr lang="en-US" altLang="ko-KR" dirty="0"/>
              <a:t> </a:t>
            </a:r>
            <a:r>
              <a:rPr lang="ko-KR" altLang="en-US" dirty="0" smtClean="0"/>
              <a:t>객체 생성</a:t>
            </a:r>
            <a:endParaRPr lang="en-US" altLang="ko-KR" dirty="0"/>
          </a:p>
          <a:p>
            <a:pPr lvl="1"/>
            <a:r>
              <a:rPr lang="ko-KR" altLang="en-US" dirty="0" smtClean="0"/>
              <a:t>생성된 </a:t>
            </a:r>
            <a:r>
              <a:rPr lang="en-US" altLang="ko-KR" dirty="0" err="1"/>
              <a:t>AlertDialog</a:t>
            </a:r>
            <a:r>
              <a:rPr lang="en-US" altLang="ko-KR" dirty="0"/>
              <a:t> </a:t>
            </a:r>
            <a:r>
              <a:rPr lang="ko-KR" altLang="en-US" dirty="0"/>
              <a:t>객체에 대해 </a:t>
            </a:r>
            <a:r>
              <a:rPr lang="en-US" altLang="ko-KR" dirty="0"/>
              <a:t>show( ) </a:t>
            </a:r>
            <a:r>
              <a:rPr lang="ko-KR" altLang="en-US" dirty="0"/>
              <a:t>메서드를 호출하여 </a:t>
            </a:r>
            <a:r>
              <a:rPr lang="ko-KR" altLang="en-US" dirty="0" smtClean="0"/>
              <a:t>대화상자를 화면에 표시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29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en-US" altLang="ko-KR" dirty="0" err="1"/>
              <a:t>AlertDialog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42" y="1196752"/>
            <a:ext cx="7871114" cy="32904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64" y="4725144"/>
            <a:ext cx="25431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0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en-US" altLang="ko-KR" dirty="0" err="1"/>
              <a:t>AlertDialog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79392"/>
            <a:ext cx="8801100" cy="752475"/>
          </a:xfrm>
          <a:prstGeom prst="rect">
            <a:avLst/>
          </a:prstGeom>
        </p:spPr>
      </p:pic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731866"/>
            <a:ext cx="8208912" cy="4865485"/>
          </a:xfrm>
        </p:spPr>
        <p:txBody>
          <a:bodyPr/>
          <a:lstStyle/>
          <a:p>
            <a:r>
              <a:rPr lang="en-US" altLang="ko-KR" dirty="0"/>
              <a:t>res/layout/activity_main.xml</a:t>
            </a:r>
            <a:r>
              <a:rPr lang="ko-KR" altLang="en-US" dirty="0"/>
              <a:t>에 버튼 네 개를 추가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899592" y="2420888"/>
            <a:ext cx="7471263" cy="4005443"/>
            <a:chOff x="880924" y="2407390"/>
            <a:chExt cx="8218389" cy="4405987"/>
          </a:xfrm>
        </p:grpSpPr>
        <p:pic>
          <p:nvPicPr>
            <p:cNvPr id="9" name="내용 개체 틀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90350" y="2407390"/>
              <a:ext cx="8208963" cy="2022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rcRect b="53646"/>
            <a:stretch/>
          </p:blipFill>
          <p:spPr>
            <a:xfrm>
              <a:off x="880924" y="4327603"/>
              <a:ext cx="8218338" cy="2485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30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en-US" altLang="ko-KR" dirty="0" err="1"/>
              <a:t>AlertDialog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79392"/>
            <a:ext cx="8801100" cy="752475"/>
          </a:xfrm>
          <a:prstGeom prst="rect">
            <a:avLst/>
          </a:prstGeom>
        </p:spPr>
      </p:pic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731866"/>
            <a:ext cx="8208912" cy="4865485"/>
          </a:xfrm>
        </p:spPr>
        <p:txBody>
          <a:bodyPr/>
          <a:lstStyle/>
          <a:p>
            <a:r>
              <a:rPr lang="en-US" altLang="ko-KR" dirty="0"/>
              <a:t>res/layout/activity_main.xml</a:t>
            </a:r>
            <a:r>
              <a:rPr lang="ko-KR" altLang="en-US" dirty="0"/>
              <a:t>에 버튼 네 개를 추가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99592" y="2276872"/>
            <a:ext cx="7836477" cy="4567847"/>
            <a:chOff x="752401" y="2264436"/>
            <a:chExt cx="8620125" cy="502463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401" y="5088793"/>
              <a:ext cx="8620125" cy="220027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rcRect t="47348"/>
            <a:stretch/>
          </p:blipFill>
          <p:spPr>
            <a:xfrm>
              <a:off x="755576" y="2264436"/>
              <a:ext cx="8610600" cy="2823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211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en-US" altLang="ko-KR" dirty="0" err="1"/>
              <a:t>AlertDialog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79392"/>
            <a:ext cx="8801100" cy="752475"/>
          </a:xfrm>
          <a:prstGeom prst="rect">
            <a:avLst/>
          </a:prstGeom>
        </p:spPr>
      </p:pic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731866"/>
            <a:ext cx="8208912" cy="4865485"/>
          </a:xfrm>
        </p:spPr>
        <p:txBody>
          <a:bodyPr/>
          <a:lstStyle/>
          <a:p>
            <a:r>
              <a:rPr lang="en-US" altLang="ko-KR" dirty="0" err="1"/>
              <a:t>AlertDialog</a:t>
            </a:r>
            <a:r>
              <a:rPr lang="ko-KR" altLang="en-US" dirty="0"/>
              <a:t>로 메시지 표시하기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734994" y="2564904"/>
            <a:ext cx="7746637" cy="3098715"/>
            <a:chOff x="347662" y="2252662"/>
            <a:chExt cx="8521301" cy="340858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662" y="2252662"/>
              <a:ext cx="8448675" cy="23526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b="79825"/>
            <a:stretch/>
          </p:blipFill>
          <p:spPr>
            <a:xfrm>
              <a:off x="353613" y="4533211"/>
              <a:ext cx="8515350" cy="112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560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en-US" altLang="ko-KR" dirty="0" err="1"/>
              <a:t>AlertDialog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79392"/>
            <a:ext cx="8801100" cy="752475"/>
          </a:xfrm>
          <a:prstGeom prst="rect">
            <a:avLst/>
          </a:prstGeom>
        </p:spPr>
      </p:pic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731866"/>
            <a:ext cx="8208912" cy="4865485"/>
          </a:xfrm>
        </p:spPr>
        <p:txBody>
          <a:bodyPr/>
          <a:lstStyle/>
          <a:p>
            <a:r>
              <a:rPr lang="en-US" altLang="ko-KR" dirty="0" err="1"/>
              <a:t>AlertDialog</a:t>
            </a:r>
            <a:r>
              <a:rPr lang="ko-KR" altLang="en-US" dirty="0"/>
              <a:t>로 메시지 표시하기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21894"/>
          <a:stretch/>
        </p:blipFill>
        <p:spPr>
          <a:xfrm>
            <a:off x="773394" y="2627316"/>
            <a:ext cx="7741227" cy="397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0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76872"/>
            <a:ext cx="6966632" cy="4565703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en-US" altLang="ko-KR" dirty="0" err="1"/>
              <a:t>AlertDialog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979392"/>
            <a:ext cx="8801100" cy="752475"/>
          </a:xfrm>
          <a:prstGeom prst="rect">
            <a:avLst/>
          </a:prstGeom>
        </p:spPr>
      </p:pic>
      <p:sp>
        <p:nvSpPr>
          <p:cNvPr id="7" name="내용 개체 틀 7"/>
          <p:cNvSpPr>
            <a:spLocks noGrp="1"/>
          </p:cNvSpPr>
          <p:nvPr>
            <p:ph idx="10"/>
          </p:nvPr>
        </p:nvSpPr>
        <p:spPr>
          <a:xfrm>
            <a:off x="539552" y="1731866"/>
            <a:ext cx="8208912" cy="4865485"/>
          </a:xfrm>
        </p:spPr>
        <p:txBody>
          <a:bodyPr/>
          <a:lstStyle/>
          <a:p>
            <a:r>
              <a:rPr lang="en-US" altLang="ko-KR" dirty="0" err="1"/>
              <a:t>AlertDialog</a:t>
            </a:r>
            <a:r>
              <a:rPr lang="ko-KR" altLang="en-US" dirty="0"/>
              <a:t>로 목록 표시하기</a:t>
            </a:r>
          </a:p>
        </p:txBody>
      </p:sp>
    </p:spTree>
    <p:extLst>
      <p:ext uri="{BB962C8B-B14F-4D97-AF65-F5344CB8AC3E}">
        <p14:creationId xmlns:p14="http://schemas.microsoft.com/office/powerpoint/2010/main" val="319690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en-US" altLang="ko-KR" dirty="0" err="1"/>
              <a:t>AlertDialog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79392"/>
            <a:ext cx="8801100" cy="752475"/>
          </a:xfrm>
          <a:prstGeom prst="rect">
            <a:avLst/>
          </a:prstGeom>
        </p:spPr>
      </p:pic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731866"/>
            <a:ext cx="8208912" cy="4865485"/>
          </a:xfrm>
        </p:spPr>
        <p:txBody>
          <a:bodyPr/>
          <a:lstStyle/>
          <a:p>
            <a:r>
              <a:rPr lang="en-US" altLang="ko-KR" dirty="0" err="1"/>
              <a:t>AlertDialog</a:t>
            </a:r>
            <a:r>
              <a:rPr lang="ko-KR" altLang="en-US" dirty="0"/>
              <a:t>로 다중 선택 목록 표시하기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15" y="2204864"/>
            <a:ext cx="6525805" cy="399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en-US" altLang="ko-KR" dirty="0" err="1"/>
              <a:t>AlertDialog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79392"/>
            <a:ext cx="8801100" cy="752475"/>
          </a:xfrm>
          <a:prstGeom prst="rect">
            <a:avLst/>
          </a:prstGeom>
        </p:spPr>
      </p:pic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731866"/>
            <a:ext cx="8208912" cy="4865485"/>
          </a:xfrm>
        </p:spPr>
        <p:txBody>
          <a:bodyPr/>
          <a:lstStyle/>
          <a:p>
            <a:r>
              <a:rPr lang="en-US" altLang="ko-KR" dirty="0" err="1"/>
              <a:t>AlertDialog</a:t>
            </a:r>
            <a:r>
              <a:rPr lang="ko-KR" altLang="en-US" dirty="0"/>
              <a:t>로 다중 선택 목록 표시하기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15" y="2492896"/>
            <a:ext cx="6525805" cy="299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1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en-US" altLang="ko-KR" dirty="0" err="1"/>
              <a:t>AlertDialog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79392"/>
            <a:ext cx="8801100" cy="752475"/>
          </a:xfrm>
          <a:prstGeom prst="rect">
            <a:avLst/>
          </a:prstGeom>
        </p:spPr>
      </p:pic>
      <p:sp>
        <p:nvSpPr>
          <p:cNvPr id="7" name="내용 개체 틀 7"/>
          <p:cNvSpPr>
            <a:spLocks noGrp="1"/>
          </p:cNvSpPr>
          <p:nvPr>
            <p:ph idx="10"/>
          </p:nvPr>
        </p:nvSpPr>
        <p:spPr>
          <a:xfrm>
            <a:off x="539552" y="1731866"/>
            <a:ext cx="8208912" cy="4865485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348880"/>
            <a:ext cx="73914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1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메뉴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3096344"/>
          </a:xfrm>
        </p:spPr>
        <p:txBody>
          <a:bodyPr/>
          <a:lstStyle/>
          <a:p>
            <a:r>
              <a:rPr lang="ko-KR" altLang="en-US" dirty="0" smtClean="0"/>
              <a:t>안드로이드 시스템의 메뉴 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옵션 메뉴</a:t>
            </a:r>
            <a:r>
              <a:rPr lang="en-US" altLang="ko-KR" dirty="0" smtClean="0"/>
              <a:t>(options menu), </a:t>
            </a:r>
            <a:r>
              <a:rPr lang="ko-KR" altLang="en-US" dirty="0"/>
              <a:t>컨텍스트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(context menu), </a:t>
            </a:r>
            <a:r>
              <a:rPr lang="ko-KR" altLang="en-US" dirty="0"/>
              <a:t>팝업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(popup menu)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메뉴의 종류별 형태</a:t>
            </a:r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555093" y="2780928"/>
            <a:ext cx="8553411" cy="4030654"/>
            <a:chOff x="415785" y="2636913"/>
            <a:chExt cx="8553411" cy="403065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785" y="2684821"/>
              <a:ext cx="3885856" cy="35351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b="8857"/>
            <a:stretch/>
          </p:blipFill>
          <p:spPr>
            <a:xfrm>
              <a:off x="4353400" y="2636913"/>
              <a:ext cx="4615796" cy="36004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t="89108" r="59565"/>
            <a:stretch/>
          </p:blipFill>
          <p:spPr>
            <a:xfrm>
              <a:off x="6948264" y="6237312"/>
              <a:ext cx="1866400" cy="4302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38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en-US" altLang="ko-KR" dirty="0" err="1"/>
              <a:t>AlertDialog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79392"/>
            <a:ext cx="8801100" cy="752475"/>
          </a:xfrm>
          <a:prstGeom prst="rect">
            <a:avLst/>
          </a:prstGeom>
        </p:spPr>
      </p:pic>
      <p:sp>
        <p:nvSpPr>
          <p:cNvPr id="11" name="내용 개체 틀 7"/>
          <p:cNvSpPr>
            <a:spLocks noGrp="1"/>
          </p:cNvSpPr>
          <p:nvPr>
            <p:ph idx="10"/>
          </p:nvPr>
        </p:nvSpPr>
        <p:spPr>
          <a:xfrm>
            <a:off x="539552" y="1731866"/>
            <a:ext cx="8208912" cy="4865485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354858"/>
            <a:ext cx="73152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3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ko-KR" altLang="en-US" dirty="0" smtClean="0"/>
              <a:t>날짜와 시간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안드로이드에서 </a:t>
            </a:r>
            <a:r>
              <a:rPr lang="ko-KR" altLang="en-US" dirty="0"/>
              <a:t>날짜와 시간 </a:t>
            </a:r>
            <a:r>
              <a:rPr lang="ko-KR" altLang="en-US" dirty="0" err="1" smtClean="0"/>
              <a:t>입력용</a:t>
            </a:r>
            <a:r>
              <a:rPr lang="ko-KR" altLang="en-US" dirty="0" smtClean="0"/>
              <a:t> 대화상자 기본 </a:t>
            </a:r>
            <a:r>
              <a:rPr lang="ko-KR" altLang="en-US" dirty="0"/>
              <a:t>제공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49434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6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ko-KR" altLang="en-US" dirty="0"/>
              <a:t>날짜와 시간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날짜 </a:t>
            </a:r>
            <a:r>
              <a:rPr lang="ko-KR" altLang="en-US" dirty="0" smtClean="0"/>
              <a:t>대화상자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err="1"/>
              <a:t>DatePickerDialog</a:t>
            </a:r>
            <a:r>
              <a:rPr lang="en-US" altLang="ko-KR" dirty="0"/>
              <a:t> </a:t>
            </a:r>
            <a:r>
              <a:rPr lang="ko-KR" altLang="en-US" dirty="0" smtClean="0"/>
              <a:t>클래스로 구현</a:t>
            </a:r>
            <a:endParaRPr lang="en-US" altLang="ko-KR" dirty="0"/>
          </a:p>
          <a:p>
            <a:r>
              <a:rPr lang="ko-KR" altLang="en-US" dirty="0" smtClean="0"/>
              <a:t>시간 대화상자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err="1"/>
              <a:t>TimePickerDialog</a:t>
            </a:r>
            <a:r>
              <a:rPr lang="en-US" altLang="ko-KR" dirty="0"/>
              <a:t> </a:t>
            </a:r>
            <a:r>
              <a:rPr lang="ko-KR" altLang="en-US" dirty="0"/>
              <a:t>클래스로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r>
              <a:rPr lang="ko-KR" altLang="en-US" dirty="0"/>
              <a:t>둘 다 </a:t>
            </a:r>
            <a:r>
              <a:rPr lang="en-US" altLang="ko-KR" dirty="0" err="1"/>
              <a:t>AlertDialog</a:t>
            </a:r>
            <a:r>
              <a:rPr lang="ko-KR" altLang="en-US" dirty="0"/>
              <a:t>의 </a:t>
            </a:r>
            <a:r>
              <a:rPr lang="ko-KR" altLang="en-US" dirty="0" smtClean="0"/>
              <a:t>일종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3429000"/>
            <a:ext cx="69723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1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ko-KR" altLang="en-US" dirty="0"/>
              <a:t>날짜와 시간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r>
              <a:rPr lang="ko-KR" altLang="en-US" dirty="0" smtClean="0"/>
              <a:t>두 클래스의 사용 절차</a:t>
            </a:r>
            <a:endParaRPr lang="en-US" altLang="ko-KR" dirty="0" smtClean="0"/>
          </a:p>
          <a:p>
            <a:pPr lvl="1"/>
            <a:r>
              <a:rPr lang="ko-KR" altLang="en-US" dirty="0" err="1"/>
              <a:t>생성자를</a:t>
            </a:r>
            <a:r>
              <a:rPr lang="ko-KR" altLang="en-US" dirty="0"/>
              <a:t> 이용하여 대화상자 객체를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year</a:t>
            </a:r>
            <a:r>
              <a:rPr lang="en-US" altLang="ko-KR" dirty="0"/>
              <a:t>, month, </a:t>
            </a:r>
            <a:r>
              <a:rPr lang="en-US" altLang="ko-KR" dirty="0" err="1"/>
              <a:t>dayOfMonth</a:t>
            </a:r>
            <a:r>
              <a:rPr lang="ko-KR" altLang="en-US" dirty="0"/>
              <a:t>로 초기 날짜를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hourOfDay</a:t>
            </a:r>
            <a:r>
              <a:rPr lang="en-US" altLang="ko-KR" dirty="0"/>
              <a:t>, minute</a:t>
            </a:r>
            <a:r>
              <a:rPr lang="ko-KR" altLang="en-US" dirty="0"/>
              <a:t>로 초기 시간을</a:t>
            </a:r>
            <a:r>
              <a:rPr lang="en-US" altLang="ko-KR" dirty="0"/>
              <a:t>, is24HourView</a:t>
            </a:r>
            <a:r>
              <a:rPr lang="ko-KR" altLang="en-US" dirty="0"/>
              <a:t>로 </a:t>
            </a:r>
            <a:r>
              <a:rPr lang="en-US" altLang="ko-KR" dirty="0"/>
              <a:t>24</a:t>
            </a:r>
            <a:r>
              <a:rPr lang="ko-KR" altLang="en-US" dirty="0"/>
              <a:t>시간 표시 여부를 </a:t>
            </a:r>
            <a:r>
              <a:rPr lang="ko-KR" altLang="en-US" dirty="0" smtClean="0"/>
              <a:t>결정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생성된 대화상자 객체에 대해 </a:t>
            </a:r>
            <a:r>
              <a:rPr lang="en-US" altLang="ko-KR" dirty="0"/>
              <a:t>show( ) </a:t>
            </a:r>
            <a:r>
              <a:rPr lang="ko-KR" altLang="en-US" dirty="0"/>
              <a:t>메서드를 호출하여 대화상자를 화면에 </a:t>
            </a:r>
            <a:r>
              <a:rPr lang="ko-KR" altLang="en-US" dirty="0" smtClean="0"/>
              <a:t>표시</a:t>
            </a:r>
            <a:endParaRPr lang="en-US" altLang="ko-KR" dirty="0"/>
          </a:p>
          <a:p>
            <a:pPr lvl="1"/>
            <a:r>
              <a:rPr lang="ko-KR" altLang="en-US" dirty="0" smtClean="0"/>
              <a:t>대화상자에서 </a:t>
            </a:r>
            <a:r>
              <a:rPr lang="ko-KR" altLang="en-US" dirty="0"/>
              <a:t>날짜나 시간을 선택하고 </a:t>
            </a:r>
            <a:r>
              <a:rPr lang="en-US" altLang="ko-KR" dirty="0"/>
              <a:t>[</a:t>
            </a:r>
            <a:r>
              <a:rPr lang="ko-KR" altLang="en-US" dirty="0"/>
              <a:t>확인</a:t>
            </a:r>
            <a:r>
              <a:rPr lang="en-US" altLang="ko-KR" dirty="0" smtClean="0"/>
              <a:t>]</a:t>
            </a:r>
            <a:r>
              <a:rPr lang="ko-KR" altLang="en-US" dirty="0" smtClean="0"/>
              <a:t> 클릭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생성자의 </a:t>
            </a:r>
            <a:r>
              <a:rPr lang="ko-KR" altLang="en-US" dirty="0"/>
              <a:t>두 번째 인자로 </a:t>
            </a:r>
            <a:r>
              <a:rPr lang="ko-KR" altLang="en-US" dirty="0" smtClean="0"/>
              <a:t>전달했던 </a:t>
            </a:r>
            <a:r>
              <a:rPr lang="en-US" altLang="ko-KR" dirty="0" err="1" smtClean="0"/>
              <a:t>OnDateSetListener</a:t>
            </a:r>
            <a:r>
              <a:rPr lang="en-US" altLang="ko-KR" dirty="0" smtClean="0"/>
              <a:t> </a:t>
            </a:r>
            <a:r>
              <a:rPr lang="ko-KR" altLang="en-US" dirty="0"/>
              <a:t>또는 </a:t>
            </a:r>
            <a:r>
              <a:rPr lang="en-US" altLang="ko-KR" dirty="0" err="1"/>
              <a:t>OnTimeSetListener</a:t>
            </a:r>
            <a:r>
              <a:rPr lang="en-US" altLang="ko-KR" dirty="0"/>
              <a:t> </a:t>
            </a:r>
            <a:r>
              <a:rPr lang="ko-KR" altLang="en-US" dirty="0"/>
              <a:t>객체의 메서드가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96" y="2707483"/>
            <a:ext cx="7594023" cy="141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8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ko-KR" altLang="en-US" dirty="0"/>
              <a:t>날짜와 시간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01502"/>
            <a:ext cx="8208912" cy="4895850"/>
          </a:xfrm>
        </p:spPr>
        <p:txBody>
          <a:bodyPr/>
          <a:lstStyle/>
          <a:p>
            <a:r>
              <a:rPr lang="en-US" altLang="ko-KR" dirty="0"/>
              <a:t>res/layout/activity_main.xml</a:t>
            </a:r>
            <a:r>
              <a:rPr lang="ko-KR" altLang="en-US" dirty="0"/>
              <a:t>에 버튼 두 개와 </a:t>
            </a:r>
            <a:r>
              <a:rPr lang="ko-KR" altLang="en-US" dirty="0" err="1"/>
              <a:t>텍스트뷰를</a:t>
            </a:r>
            <a:r>
              <a:rPr lang="ko-KR" altLang="en-US" dirty="0"/>
              <a:t> 배치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68077"/>
            <a:ext cx="8810625" cy="73342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99592" y="2276872"/>
            <a:ext cx="5062620" cy="4408438"/>
            <a:chOff x="2051720" y="2206487"/>
            <a:chExt cx="6125770" cy="533421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20" y="2206487"/>
              <a:ext cx="6125770" cy="422935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8885" y="6417162"/>
              <a:ext cx="6054207" cy="11235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82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ko-KR" altLang="en-US" dirty="0"/>
              <a:t>날짜와 시간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701502"/>
            <a:ext cx="8208912" cy="4895850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대화상자를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r>
              <a:rPr lang="ko-KR" altLang="en-US" dirty="0" smtClean="0"/>
              <a:t>사용자의 </a:t>
            </a:r>
            <a:r>
              <a:rPr lang="ko-KR" altLang="en-US" dirty="0"/>
              <a:t>선택을 처리하는 </a:t>
            </a:r>
            <a:r>
              <a:rPr lang="ko-KR" altLang="en-US" dirty="0" smtClean="0"/>
              <a:t>코드 작성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68077"/>
            <a:ext cx="8810625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21" y="2615588"/>
            <a:ext cx="6047051" cy="424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8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ko-KR" altLang="en-US" dirty="0"/>
              <a:t>날짜와 시간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539552" y="1701502"/>
            <a:ext cx="8208912" cy="4895850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대화상자를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r>
              <a:rPr lang="ko-KR" altLang="en-US" dirty="0" smtClean="0"/>
              <a:t>사용자의 </a:t>
            </a:r>
            <a:r>
              <a:rPr lang="ko-KR" altLang="en-US" dirty="0"/>
              <a:t>선택을 처리하는 </a:t>
            </a:r>
            <a:r>
              <a:rPr lang="ko-KR" altLang="en-US" dirty="0" smtClean="0"/>
              <a:t>코드 작성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68077"/>
            <a:ext cx="8810625" cy="73342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899592" y="2707292"/>
            <a:ext cx="6754091" cy="3962068"/>
            <a:chOff x="495300" y="1824037"/>
            <a:chExt cx="8172450" cy="479410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300" y="1824037"/>
              <a:ext cx="8153400" cy="32099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b="47757"/>
            <a:stretch/>
          </p:blipFill>
          <p:spPr>
            <a:xfrm>
              <a:off x="495300" y="4941168"/>
              <a:ext cx="8172450" cy="1676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92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ko-KR" altLang="en-US" dirty="0"/>
              <a:t>날짜와 시간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539552" y="1701502"/>
            <a:ext cx="8208912" cy="4895850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대화상자를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r>
              <a:rPr lang="ko-KR" altLang="en-US" dirty="0" smtClean="0"/>
              <a:t>사용자의 </a:t>
            </a:r>
            <a:r>
              <a:rPr lang="ko-KR" altLang="en-US" dirty="0"/>
              <a:t>선택을 처리하는 </a:t>
            </a:r>
            <a:r>
              <a:rPr lang="ko-KR" altLang="en-US" dirty="0" smtClean="0"/>
              <a:t>코드 작성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68077"/>
            <a:ext cx="8810625" cy="73342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929863" y="2780928"/>
            <a:ext cx="6754091" cy="3430242"/>
            <a:chOff x="488950" y="1844824"/>
            <a:chExt cx="8172450" cy="415059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073" y="3356992"/>
              <a:ext cx="8067675" cy="263842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rcRect t="52724"/>
            <a:stretch/>
          </p:blipFill>
          <p:spPr>
            <a:xfrm>
              <a:off x="488950" y="1844824"/>
              <a:ext cx="8172450" cy="1517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356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ko-KR" altLang="en-US" dirty="0"/>
              <a:t>날짜와 시간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68077"/>
            <a:ext cx="8810625" cy="73342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01502"/>
            <a:ext cx="8208912" cy="4895850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76872"/>
            <a:ext cx="4390159" cy="375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5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ko-KR" altLang="en-US" dirty="0"/>
              <a:t>날짜와 시간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68077"/>
            <a:ext cx="8810625" cy="733425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539552" y="1701502"/>
            <a:ext cx="8208912" cy="4895850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4864"/>
            <a:ext cx="4476750" cy="408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6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메뉴의 종류별 특징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36" y="1916832"/>
            <a:ext cx="8070273" cy="2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7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ko-KR" altLang="en-US" dirty="0" err="1" smtClean="0"/>
              <a:t>커스텀</a:t>
            </a:r>
            <a:r>
              <a:rPr lang="ko-KR" altLang="en-US" dirty="0" smtClean="0"/>
              <a:t> 대화상자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smtClean="0"/>
              <a:t>대화상자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활용하여 </a:t>
            </a:r>
            <a:r>
              <a:rPr lang="ko-KR" altLang="en-US" dirty="0"/>
              <a:t>앱의 요구 사항에 맞는 다양한 기능의 대화상자를 만들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커스텀</a:t>
            </a:r>
            <a:r>
              <a:rPr lang="ko-KR" altLang="en-US" dirty="0" smtClean="0"/>
              <a:t> 대화상자를 </a:t>
            </a:r>
            <a:r>
              <a:rPr lang="ko-KR" altLang="en-US" dirty="0"/>
              <a:t>정의하고 사용하는 </a:t>
            </a:r>
            <a:r>
              <a:rPr lang="ko-KR" altLang="en-US" dirty="0" smtClean="0"/>
              <a:t>절차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res/layout </a:t>
            </a:r>
            <a:r>
              <a:rPr lang="ko-KR" altLang="en-US" dirty="0"/>
              <a:t>폴더에 </a:t>
            </a:r>
            <a:r>
              <a:rPr lang="en-US" altLang="ko-KR" dirty="0"/>
              <a:t>XML </a:t>
            </a:r>
            <a:r>
              <a:rPr lang="ko-KR" altLang="en-US" dirty="0"/>
              <a:t>파일 생성 </a:t>
            </a:r>
            <a:r>
              <a:rPr lang="en-US" altLang="ko-KR" dirty="0"/>
              <a:t>: XML</a:t>
            </a:r>
            <a:r>
              <a:rPr lang="ko-KR" altLang="en-US" dirty="0"/>
              <a:t>로 대화상자 레이아웃 정의</a:t>
            </a:r>
          </a:p>
          <a:p>
            <a:pPr lvl="1"/>
            <a:r>
              <a:rPr lang="en-US" altLang="ko-KR" dirty="0" err="1" smtClean="0"/>
              <a:t>AlertDialog.Builder</a:t>
            </a:r>
            <a:r>
              <a:rPr lang="en-US" altLang="ko-KR" dirty="0" smtClean="0"/>
              <a:t> </a:t>
            </a:r>
            <a:r>
              <a:rPr lang="ko-KR" altLang="en-US" dirty="0"/>
              <a:t>객체 생성</a:t>
            </a:r>
          </a:p>
          <a:p>
            <a:pPr lvl="1"/>
            <a:r>
              <a:rPr lang="en-US" altLang="ko-KR" dirty="0" err="1" smtClean="0"/>
              <a:t>setView</a:t>
            </a:r>
            <a:r>
              <a:rPr lang="en-US" altLang="ko-KR" dirty="0"/>
              <a:t>( ) </a:t>
            </a:r>
            <a:r>
              <a:rPr lang="ko-KR" altLang="en-US" dirty="0"/>
              <a:t>메서드로 레이아웃 지정</a:t>
            </a:r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/>
              <a:t>필요시</a:t>
            </a:r>
            <a:r>
              <a:rPr lang="en-US" altLang="ko-KR" dirty="0"/>
              <a:t>)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아이콘</a:t>
            </a:r>
            <a:r>
              <a:rPr lang="en-US" altLang="ko-KR" dirty="0"/>
              <a:t>, </a:t>
            </a:r>
            <a:r>
              <a:rPr lang="ko-KR" altLang="en-US" dirty="0"/>
              <a:t>메시지</a:t>
            </a:r>
            <a:r>
              <a:rPr lang="en-US" altLang="ko-KR" dirty="0"/>
              <a:t>, </a:t>
            </a:r>
            <a:r>
              <a:rPr lang="ko-KR" altLang="en-US" dirty="0"/>
              <a:t>버튼 추가</a:t>
            </a:r>
          </a:p>
          <a:p>
            <a:pPr lvl="1"/>
            <a:r>
              <a:rPr lang="ko-KR" altLang="en-US" dirty="0" smtClean="0"/>
              <a:t>대화상자 </a:t>
            </a:r>
            <a:r>
              <a:rPr lang="ko-KR" altLang="en-US" dirty="0"/>
              <a:t>객체 생성 </a:t>
            </a:r>
            <a:r>
              <a:rPr lang="en-US" altLang="ko-KR" dirty="0"/>
              <a:t>&amp; </a:t>
            </a:r>
            <a:r>
              <a:rPr lang="ko-KR" altLang="en-US" dirty="0"/>
              <a:t>화면 </a:t>
            </a:r>
            <a:r>
              <a:rPr lang="ko-KR" altLang="en-US" dirty="0" smtClean="0"/>
              <a:t>보이기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488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ko-KR" altLang="en-US" dirty="0" err="1"/>
              <a:t>커스텀</a:t>
            </a:r>
            <a:r>
              <a:rPr lang="ko-KR" altLang="en-US" dirty="0"/>
              <a:t> 대화상자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en-US" altLang="ko-KR" dirty="0"/>
              <a:t>res/layout/activity_main.xml</a:t>
            </a:r>
            <a:r>
              <a:rPr lang="ko-KR" altLang="en-US" dirty="0"/>
              <a:t>에 버튼과 </a:t>
            </a:r>
            <a:r>
              <a:rPr lang="ko-KR" altLang="en-US" dirty="0" err="1" smtClean="0"/>
              <a:t>텍스트뷰</a:t>
            </a:r>
            <a:r>
              <a:rPr lang="ko-KR" altLang="en-US" dirty="0" smtClean="0"/>
              <a:t> </a:t>
            </a:r>
            <a:r>
              <a:rPr lang="ko-KR" altLang="en-US" dirty="0"/>
              <a:t>배치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980728"/>
            <a:ext cx="8791575" cy="75247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67517" y="2276845"/>
            <a:ext cx="6512795" cy="4464523"/>
            <a:chOff x="977831" y="1326337"/>
            <a:chExt cx="7164075" cy="491097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092" y="1326337"/>
              <a:ext cx="7139814" cy="436103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7831" y="5607560"/>
              <a:ext cx="7139814" cy="629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855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ko-KR" altLang="en-US" dirty="0" err="1"/>
              <a:t>커스텀</a:t>
            </a:r>
            <a:r>
              <a:rPr lang="ko-KR" altLang="en-US" dirty="0"/>
              <a:t> 대화상자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en-US" altLang="ko-KR" dirty="0"/>
              <a:t>res/layout/dialog_login.xml </a:t>
            </a:r>
            <a:r>
              <a:rPr lang="ko-KR" altLang="en-US" dirty="0"/>
              <a:t>파일을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980728"/>
            <a:ext cx="8791575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5272"/>
          <a:stretch/>
        </p:blipFill>
        <p:spPr>
          <a:xfrm>
            <a:off x="913533" y="2276872"/>
            <a:ext cx="731693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2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ko-KR" altLang="en-US" dirty="0" err="1"/>
              <a:t>커스텀</a:t>
            </a:r>
            <a:r>
              <a:rPr lang="ko-KR" altLang="en-US" dirty="0"/>
              <a:t> 대화상자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en-US" altLang="ko-KR" dirty="0"/>
              <a:t>res/layout/dialog_login.xml </a:t>
            </a:r>
            <a:r>
              <a:rPr lang="ko-KR" altLang="en-US" dirty="0"/>
              <a:t>파일을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980728"/>
            <a:ext cx="8791575" cy="75247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855015" y="2420888"/>
            <a:ext cx="7533409" cy="3304364"/>
            <a:chOff x="708233" y="2795200"/>
            <a:chExt cx="7533409" cy="330436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t="84602"/>
            <a:stretch/>
          </p:blipFill>
          <p:spPr>
            <a:xfrm>
              <a:off x="784722" y="2795200"/>
              <a:ext cx="7316932" cy="70663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233" y="3501837"/>
              <a:ext cx="7533409" cy="2597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870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ko-KR" altLang="en-US" dirty="0" err="1"/>
              <a:t>커스텀</a:t>
            </a:r>
            <a:r>
              <a:rPr lang="ko-KR" altLang="en-US" dirty="0"/>
              <a:t> 대화상자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대화상자를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r>
              <a:rPr lang="ko-KR" altLang="en-US" dirty="0" smtClean="0"/>
              <a:t>사용자의 </a:t>
            </a:r>
            <a:r>
              <a:rPr lang="ko-KR" altLang="en-US" dirty="0"/>
              <a:t>선택을 처리하는 </a:t>
            </a:r>
            <a:r>
              <a:rPr lang="ko-KR" altLang="en-US" dirty="0" smtClean="0"/>
              <a:t>코드 </a:t>
            </a:r>
            <a:r>
              <a:rPr lang="ko-KR" altLang="en-US" dirty="0"/>
              <a:t>작성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980728"/>
            <a:ext cx="8791575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65" y="2683761"/>
            <a:ext cx="6054207" cy="40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8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ko-KR" altLang="en-US" dirty="0" err="1"/>
              <a:t>커스텀</a:t>
            </a:r>
            <a:r>
              <a:rPr lang="ko-KR" altLang="en-US" dirty="0"/>
              <a:t> 대화상자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980728"/>
            <a:ext cx="8791575" cy="75247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9592" y="1880081"/>
            <a:ext cx="6089988" cy="4933295"/>
            <a:chOff x="2314593" y="298906"/>
            <a:chExt cx="6698987" cy="542662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2240" y="298906"/>
              <a:ext cx="6691115" cy="447911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4593" y="4662824"/>
              <a:ext cx="6698987" cy="1062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302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대화상자 ▶</a:t>
            </a:r>
            <a:r>
              <a:rPr lang="en-US" altLang="ko-KR" dirty="0"/>
              <a:t> </a:t>
            </a:r>
            <a:r>
              <a:rPr lang="ko-KR" altLang="en-US" dirty="0" err="1"/>
              <a:t>커스텀</a:t>
            </a:r>
            <a:r>
              <a:rPr lang="ko-KR" altLang="en-US" dirty="0"/>
              <a:t> 대화상자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980728"/>
            <a:ext cx="8791575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10" y="2204864"/>
            <a:ext cx="6641523" cy="413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8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21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옵션 메뉴 ▶ 코드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604448" cy="5400600"/>
          </a:xfrm>
        </p:spPr>
        <p:txBody>
          <a:bodyPr/>
          <a:lstStyle/>
          <a:p>
            <a:r>
              <a:rPr lang="ko-KR" altLang="en-US" dirty="0" smtClean="0"/>
              <a:t>코드 정의</a:t>
            </a:r>
            <a:endParaRPr lang="en-US" altLang="ko-KR" dirty="0" smtClean="0"/>
          </a:p>
          <a:p>
            <a:pPr lvl="1"/>
            <a:r>
              <a:rPr lang="ko-KR" altLang="en-US" dirty="0" err="1"/>
              <a:t>액티비티의</a:t>
            </a:r>
            <a:r>
              <a:rPr lang="ko-KR" altLang="en-US" dirty="0"/>
              <a:t> </a:t>
            </a:r>
            <a:r>
              <a:rPr lang="en-US" altLang="ko-KR" dirty="0" err="1"/>
              <a:t>onCreateOptionsMenu</a:t>
            </a:r>
            <a:r>
              <a:rPr lang="en-US" altLang="ko-KR" dirty="0"/>
              <a:t>( ) </a:t>
            </a:r>
            <a:r>
              <a:rPr lang="ko-KR" altLang="en-US" dirty="0"/>
              <a:t>메서드 재정의 </a:t>
            </a:r>
            <a:r>
              <a:rPr lang="en-US" altLang="ko-KR" dirty="0"/>
              <a:t>: </a:t>
            </a:r>
            <a:r>
              <a:rPr lang="ko-KR" altLang="en-US" dirty="0"/>
              <a:t>메뉴 항목을 정의하는 코드 작성</a:t>
            </a:r>
          </a:p>
          <a:p>
            <a:pPr lvl="1"/>
            <a:r>
              <a:rPr lang="ko-KR" altLang="en-US" dirty="0" err="1" smtClean="0"/>
              <a:t>액티비티의</a:t>
            </a:r>
            <a:r>
              <a:rPr lang="ko-KR" altLang="en-US" dirty="0" smtClean="0"/>
              <a:t> </a:t>
            </a:r>
            <a:r>
              <a:rPr lang="en-US" altLang="ko-KR" dirty="0" err="1"/>
              <a:t>onOptionsItemSelected</a:t>
            </a:r>
            <a:r>
              <a:rPr lang="en-US" altLang="ko-KR" dirty="0"/>
              <a:t>( ) </a:t>
            </a:r>
            <a:r>
              <a:rPr lang="ko-KR" altLang="en-US" dirty="0"/>
              <a:t>메서드 재정의 </a:t>
            </a:r>
            <a:r>
              <a:rPr lang="en-US" altLang="ko-KR" dirty="0"/>
              <a:t>: </a:t>
            </a:r>
            <a:r>
              <a:rPr lang="ko-KR" altLang="en-US" dirty="0"/>
              <a:t>메뉴 항목을 처리하는 코드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전형적인 자바 코드 형태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65152"/>
          <a:stretch/>
        </p:blipFill>
        <p:spPr>
          <a:xfrm>
            <a:off x="766028" y="3284984"/>
            <a:ext cx="8151495" cy="230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2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메뉴 ▶ 옵션 메뉴 ▶ 코드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604448" cy="5400600"/>
          </a:xfrm>
        </p:spPr>
        <p:txBody>
          <a:bodyPr/>
          <a:lstStyle/>
          <a:p>
            <a:r>
              <a:rPr lang="ko-KR" altLang="en-US" dirty="0" smtClean="0"/>
              <a:t>전형적인 자바 코드 형태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33395"/>
          <a:stretch/>
        </p:blipFill>
        <p:spPr>
          <a:xfrm>
            <a:off x="740985" y="1844824"/>
            <a:ext cx="8151495" cy="439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7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메뉴 ▶ 옵션 메뉴 ▶ 코드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Menu </a:t>
            </a:r>
            <a:r>
              <a:rPr lang="ko-KR" altLang="en-US" dirty="0" smtClean="0"/>
              <a:t>클래스의 </a:t>
            </a:r>
            <a:r>
              <a:rPr lang="ko-KR" altLang="en-US" dirty="0"/>
              <a:t>핵심 메서드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10195" y="2009775"/>
            <a:ext cx="7667625" cy="4115544"/>
            <a:chOff x="738187" y="2009775"/>
            <a:chExt cx="7667625" cy="411554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187" y="2009775"/>
              <a:ext cx="7667625" cy="28384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600" y="4744194"/>
              <a:ext cx="7429500" cy="1381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874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10151</TotalTime>
  <Words>1144</Words>
  <Application>Microsoft Office PowerPoint</Application>
  <PresentationFormat>화면 슬라이드 쇼(4:3)</PresentationFormat>
  <Paragraphs>194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6" baseType="lpstr">
      <vt:lpstr>HY견고딕</vt:lpstr>
      <vt:lpstr>굴림</vt:lpstr>
      <vt:lpstr>다음_Regular</vt:lpstr>
      <vt:lpstr>맑은 고딕</vt:lpstr>
      <vt:lpstr>아리따M</vt:lpstr>
      <vt:lpstr>Arial</vt:lpstr>
      <vt:lpstr>Tahoma</vt:lpstr>
      <vt:lpstr>Wingdings</vt:lpstr>
      <vt:lpstr>Office 테마</vt:lpstr>
      <vt:lpstr>PowerPoint 프레젠테이션</vt:lpstr>
      <vt:lpstr>Chapter 06. 메뉴와 대화상자</vt:lpstr>
      <vt:lpstr>PowerPoint 프레젠테이션</vt:lpstr>
      <vt:lpstr>PowerPoint 프레젠테이션</vt:lpstr>
      <vt:lpstr>01 메뉴</vt:lpstr>
      <vt:lpstr>01 메뉴</vt:lpstr>
      <vt:lpstr>01 메뉴 ▶ 옵션 메뉴 ▶ 코드 정의</vt:lpstr>
      <vt:lpstr>01 메뉴 ▶ 옵션 메뉴 ▶ 코드 정의</vt:lpstr>
      <vt:lpstr>01 메뉴 ▶ 옵션 메뉴 ▶ 코드 정의</vt:lpstr>
      <vt:lpstr>01 메뉴 ▶ 옵션 메뉴 ▶ 코드 정의</vt:lpstr>
      <vt:lpstr>01 메뉴 ▶ 옵션 메뉴 ▶ 코드 정의</vt:lpstr>
      <vt:lpstr>01 메뉴 ▶ 옵션 메뉴 ▶ 코드 정의</vt:lpstr>
      <vt:lpstr>01 메뉴 ▶ 옵션 메뉴 ▶ 코드 정의</vt:lpstr>
      <vt:lpstr>01 메뉴 ▶ 옵션 메뉴 ▶ XML 정의</vt:lpstr>
      <vt:lpstr>01 메뉴 ▶ 옵션 메뉴 ▶ XML 정의</vt:lpstr>
      <vt:lpstr>01 메뉴 ▶ 옵션 메뉴 ▶ XML 정의</vt:lpstr>
      <vt:lpstr>01 메뉴 ▶ 옵션 메뉴 ▶ XML 정의</vt:lpstr>
      <vt:lpstr>01 메뉴 ▶ 옵션 메뉴 ▶ XML 정의</vt:lpstr>
      <vt:lpstr>01 메뉴 ▶ 옵션 메뉴 ▶ XML 정의</vt:lpstr>
      <vt:lpstr>01 메뉴 ▶ 옵션 메뉴 ▶ XML 정의</vt:lpstr>
      <vt:lpstr>01 메뉴 ▶ 옵션 메뉴 ▶ XML 정의</vt:lpstr>
      <vt:lpstr>01 메뉴 ▶ 옵션 메뉴 ▶ XML 정의</vt:lpstr>
      <vt:lpstr>01 메뉴 ▶ 옵션 메뉴 ▶ XML 정의</vt:lpstr>
      <vt:lpstr>01 메뉴 ▶ 컨텍스트 메뉴</vt:lpstr>
      <vt:lpstr>01 메뉴 ▶ 컨텍스트 메뉴</vt:lpstr>
      <vt:lpstr>01 메뉴 ▶ 컨텍스트 메뉴</vt:lpstr>
      <vt:lpstr>01 메뉴 ▶ 컨텍스트 메뉴</vt:lpstr>
      <vt:lpstr>01 메뉴 ▶ 컨텍스트 메뉴</vt:lpstr>
      <vt:lpstr>01 메뉴 ▶ 컨텍스트 메뉴</vt:lpstr>
      <vt:lpstr>01 메뉴 ▶ 컨텍스트 메뉴</vt:lpstr>
      <vt:lpstr>01 메뉴 ▶ 컨텍스트 메뉴</vt:lpstr>
      <vt:lpstr>01 메뉴 ▶ 팝업 메뉴</vt:lpstr>
      <vt:lpstr>01 메뉴 ▶ 팝업 메뉴</vt:lpstr>
      <vt:lpstr>01 메뉴 ▶ 팝업 메뉴</vt:lpstr>
      <vt:lpstr>01 메뉴 ▶ 팝업 메뉴</vt:lpstr>
      <vt:lpstr>01 메뉴 ▶ 팝업 메뉴</vt:lpstr>
      <vt:lpstr>01 메뉴 ▶ 팝업 메뉴</vt:lpstr>
      <vt:lpstr>01 메뉴 ▶ 팝업 메뉴</vt:lpstr>
      <vt:lpstr>02 대화상자</vt:lpstr>
      <vt:lpstr>02 대화상자 ▶ AlertDialog</vt:lpstr>
      <vt:lpstr>02 대화상자 ▶ AlertDialog</vt:lpstr>
      <vt:lpstr>02 대화상자 ▶ AlertDialog</vt:lpstr>
      <vt:lpstr>02 대화상자 ▶ AlertDialog</vt:lpstr>
      <vt:lpstr>02 대화상자 ▶ AlertDialog</vt:lpstr>
      <vt:lpstr>02 대화상자 ▶ AlertDialog</vt:lpstr>
      <vt:lpstr>02 대화상자 ▶ AlertDialog</vt:lpstr>
      <vt:lpstr>02 대화상자 ▶ AlertDialog</vt:lpstr>
      <vt:lpstr>02 대화상자 ▶ AlertDialog</vt:lpstr>
      <vt:lpstr>02 대화상자 ▶ AlertDialog</vt:lpstr>
      <vt:lpstr>02 대화상자 ▶ AlertDialog</vt:lpstr>
      <vt:lpstr>02 대화상자 ▶ 날짜와 시간</vt:lpstr>
      <vt:lpstr>02 대화상자 ▶ 날짜와 시간</vt:lpstr>
      <vt:lpstr>02 대화상자 ▶ 날짜와 시간</vt:lpstr>
      <vt:lpstr>02 대화상자 ▶ 날짜와 시간</vt:lpstr>
      <vt:lpstr>02 대화상자 ▶ 날짜와 시간</vt:lpstr>
      <vt:lpstr>02 대화상자 ▶ 날짜와 시간</vt:lpstr>
      <vt:lpstr>02 대화상자 ▶ 날짜와 시간</vt:lpstr>
      <vt:lpstr>02 대화상자 ▶ 날짜와 시간</vt:lpstr>
      <vt:lpstr>02 대화상자 ▶ 날짜와 시간</vt:lpstr>
      <vt:lpstr>02 대화상자 ▶ 커스텀 대화상자</vt:lpstr>
      <vt:lpstr>02 대화상자 ▶ 커스텀 대화상자</vt:lpstr>
      <vt:lpstr>02 대화상자 ▶ 커스텀 대화상자</vt:lpstr>
      <vt:lpstr>02 대화상자 ▶ 커스텀 대화상자</vt:lpstr>
      <vt:lpstr>02 대화상자 ▶ 커스텀 대화상자</vt:lpstr>
      <vt:lpstr>02 대화상자 ▶ 커스텀 대화상자</vt:lpstr>
      <vt:lpstr>02 대화상자 ▶ 커스텀 대화상자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JY</cp:lastModifiedBy>
  <cp:revision>977</cp:revision>
  <dcterms:created xsi:type="dcterms:W3CDTF">2012-07-11T10:23:22Z</dcterms:created>
  <dcterms:modified xsi:type="dcterms:W3CDTF">2018-01-16T04:44:06Z</dcterms:modified>
</cp:coreProperties>
</file>